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0" r:id="rId3"/>
    <p:sldId id="261" r:id="rId4"/>
  </p:sldIdLst>
  <p:sldSz cx="9144000" cy="6858000" type="screen4x3"/>
  <p:notesSz cx="6400800" cy="86868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27" d="100"/>
          <a:sy n="127" d="100"/>
        </p:scale>
        <p:origin x="94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Blad3!$B$1</c:f>
              <c:strCache>
                <c:ptCount val="1"/>
                <c:pt idx="0">
                  <c:v>Döda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Blad3!$A$2:$A$21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Snitt 2000-2008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Snitt 2010-2017</c:v>
                </c:pt>
              </c:strCache>
            </c:strRef>
          </c:cat>
          <c:val>
            <c:numRef>
              <c:f>Blad3!$B$2:$B$21</c:f>
              <c:numCache>
                <c:formatCode>General</c:formatCode>
                <c:ptCount val="20"/>
                <c:pt idx="0" formatCode="#,##0">
                  <c:v>10</c:v>
                </c:pt>
                <c:pt idx="1">
                  <c:v>9</c:v>
                </c:pt>
                <c:pt idx="2">
                  <c:v>12</c:v>
                </c:pt>
                <c:pt idx="3">
                  <c:v>9</c:v>
                </c:pt>
                <c:pt idx="4">
                  <c:v>18</c:v>
                </c:pt>
                <c:pt idx="5">
                  <c:v>8</c:v>
                </c:pt>
                <c:pt idx="6">
                  <c:v>15</c:v>
                </c:pt>
                <c:pt idx="7">
                  <c:v>14</c:v>
                </c:pt>
                <c:pt idx="8">
                  <c:v>11</c:v>
                </c:pt>
                <c:pt idx="9" formatCode="#,##0">
                  <c:v>11.777777777777779</c:v>
                </c:pt>
                <c:pt idx="11">
                  <c:v>8</c:v>
                </c:pt>
                <c:pt idx="12">
                  <c:v>11</c:v>
                </c:pt>
                <c:pt idx="13">
                  <c:v>8</c:v>
                </c:pt>
                <c:pt idx="14">
                  <c:v>3</c:v>
                </c:pt>
                <c:pt idx="15">
                  <c:v>8</c:v>
                </c:pt>
                <c:pt idx="16">
                  <c:v>5</c:v>
                </c:pt>
                <c:pt idx="17">
                  <c:v>8</c:v>
                </c:pt>
                <c:pt idx="18">
                  <c:v>1</c:v>
                </c:pt>
                <c:pt idx="19" formatCode="#,##0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98-4262-862C-5B2A103A3E17}"/>
            </c:ext>
          </c:extLst>
        </c:ser>
        <c:ser>
          <c:idx val="1"/>
          <c:order val="1"/>
          <c:tx>
            <c:strRef>
              <c:f>Blad3!$C$1</c:f>
              <c:strCache>
                <c:ptCount val="1"/>
                <c:pt idx="0">
                  <c:v>Svårt skadade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Blad3!$A$2:$A$21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Snitt 2000-2008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Snitt 2010-2017</c:v>
                </c:pt>
              </c:strCache>
            </c:strRef>
          </c:cat>
          <c:val>
            <c:numRef>
              <c:f>Blad3!$C$2:$C$21</c:f>
              <c:numCache>
                <c:formatCode>#,##0</c:formatCode>
                <c:ptCount val="20"/>
                <c:pt idx="0">
                  <c:v>194</c:v>
                </c:pt>
                <c:pt idx="1">
                  <c:v>213</c:v>
                </c:pt>
                <c:pt idx="2">
                  <c:v>238</c:v>
                </c:pt>
                <c:pt idx="3">
                  <c:v>251</c:v>
                </c:pt>
                <c:pt idx="4">
                  <c:v>259</c:v>
                </c:pt>
                <c:pt idx="5">
                  <c:v>296</c:v>
                </c:pt>
                <c:pt idx="6">
                  <c:v>329</c:v>
                </c:pt>
                <c:pt idx="7">
                  <c:v>342</c:v>
                </c:pt>
                <c:pt idx="8">
                  <c:v>300</c:v>
                </c:pt>
                <c:pt idx="9">
                  <c:v>269.11111111111109</c:v>
                </c:pt>
                <c:pt idx="11">
                  <c:v>153</c:v>
                </c:pt>
                <c:pt idx="12">
                  <c:v>172</c:v>
                </c:pt>
                <c:pt idx="13">
                  <c:v>126</c:v>
                </c:pt>
                <c:pt idx="14">
                  <c:v>130</c:v>
                </c:pt>
                <c:pt idx="15">
                  <c:v>111</c:v>
                </c:pt>
                <c:pt idx="16">
                  <c:v>110</c:v>
                </c:pt>
                <c:pt idx="17">
                  <c:v>121</c:v>
                </c:pt>
                <c:pt idx="18">
                  <c:v>116</c:v>
                </c:pt>
                <c:pt idx="19">
                  <c:v>129.875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98-4262-862C-5B2A103A3E17}"/>
            </c:ext>
          </c:extLst>
        </c:ser>
        <c:ser>
          <c:idx val="2"/>
          <c:order val="2"/>
          <c:tx>
            <c:strRef>
              <c:f>Blad3!$D$1</c:f>
              <c:strCache>
                <c:ptCount val="1"/>
                <c:pt idx="0">
                  <c:v>Lindrigt skadade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Blad3!$A$2:$A$21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Snitt 2000-2008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Snitt 2010-2017</c:v>
                </c:pt>
              </c:strCache>
            </c:strRef>
          </c:cat>
          <c:val>
            <c:numRef>
              <c:f>Blad3!$D$2:$D$21</c:f>
              <c:numCache>
                <c:formatCode>#,##0</c:formatCode>
                <c:ptCount val="20"/>
                <c:pt idx="0">
                  <c:v>711</c:v>
                </c:pt>
                <c:pt idx="1">
                  <c:v>853</c:v>
                </c:pt>
                <c:pt idx="2">
                  <c:v>882</c:v>
                </c:pt>
                <c:pt idx="3">
                  <c:v>1182</c:v>
                </c:pt>
                <c:pt idx="4">
                  <c:v>1303</c:v>
                </c:pt>
                <c:pt idx="5">
                  <c:v>1506</c:v>
                </c:pt>
                <c:pt idx="6">
                  <c:v>1642</c:v>
                </c:pt>
                <c:pt idx="7">
                  <c:v>1817</c:v>
                </c:pt>
                <c:pt idx="8">
                  <c:v>1726</c:v>
                </c:pt>
                <c:pt idx="9">
                  <c:v>1291.3333333333333</c:v>
                </c:pt>
                <c:pt idx="11">
                  <c:v>1075</c:v>
                </c:pt>
                <c:pt idx="12">
                  <c:v>964</c:v>
                </c:pt>
                <c:pt idx="13">
                  <c:v>786</c:v>
                </c:pt>
                <c:pt idx="14">
                  <c:v>735</c:v>
                </c:pt>
                <c:pt idx="15">
                  <c:v>692</c:v>
                </c:pt>
                <c:pt idx="16">
                  <c:v>756</c:v>
                </c:pt>
                <c:pt idx="17">
                  <c:v>685</c:v>
                </c:pt>
                <c:pt idx="18">
                  <c:v>684</c:v>
                </c:pt>
                <c:pt idx="19">
                  <c:v>797.125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98-4262-862C-5B2A103A3E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4801824"/>
        <c:axId val="684807728"/>
      </c:barChart>
      <c:catAx>
        <c:axId val="68480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84807728"/>
        <c:crosses val="autoZero"/>
        <c:auto val="1"/>
        <c:lblAlgn val="ctr"/>
        <c:lblOffset val="100"/>
        <c:noMultiLvlLbl val="0"/>
      </c:catAx>
      <c:valAx>
        <c:axId val="68480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8480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65274-EEA7-401B-A520-DD188369EAB3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26C48-5F53-4CB5-B8A9-F52A50AE4D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5885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Styrks</a:t>
            </a:r>
            <a:r>
              <a:rPr lang="sv-SE" baseline="0" dirty="0"/>
              <a:t> översättning, utan bild måste giltigt id-handling visas upp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4892A-C3CE-4996-98FF-DB204512CED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44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003A38-DAA4-4D83-8000-C992B37B12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941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C4DD1C8-6E13-4FCE-AA8F-79AAB7E1778D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759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472113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472113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F8504AA-18B1-4015-A4C8-E0F4B8A8E29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4096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003A38-DAA4-4D83-8000-C992B37B12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5222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50A6D3-9A37-4337-8E38-E57BD306E1FB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618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CEB0CD-9945-4C83-BB01-BCCCA549AD0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5119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DB02BCA-DCB2-4682-9FBC-C6CD89D68E6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4697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7215329-E81E-419A-9621-2C1B72305E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8972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D32F7A1-E547-4D6B-92D2-543EFDC194A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1268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DBEFEBD-C61E-4D7F-9698-0CAEB3E90884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8501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4738229-73AA-4785-B95E-19E376F8A12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194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50A6D3-9A37-4337-8E38-E57BD306E1FB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8327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14E53D-AF03-4BCB-B1CF-B8B08A6E4AE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006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C4DD1C8-6E13-4FCE-AA8F-79AAB7E1778D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516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472113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472113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F8504AA-18B1-4015-A4C8-E0F4B8A8E29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437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CEB0CD-9945-4C83-BB01-BCCCA549AD0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497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DB02BCA-DCB2-4682-9FBC-C6CD89D68E6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94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7215329-E81E-419A-9621-2C1B72305E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982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D32F7A1-E547-4D6B-92D2-543EFDC194A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456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DBEFEBD-C61E-4D7F-9698-0CAEB3E90884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648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4738229-73AA-4785-B95E-19E376F8A12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19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14E53D-AF03-4BCB-B1CF-B8B08A6E4AE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13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/>
          </a:p>
        </p:txBody>
      </p:sp>
      <p:sp>
        <p:nvSpPr>
          <p:cNvPr id="2" name="Rektangel 1"/>
          <p:cNvSpPr/>
          <p:nvPr userDrawn="1"/>
        </p:nvSpPr>
        <p:spPr>
          <a:xfrm>
            <a:off x="0" y="0"/>
            <a:ext cx="179512" cy="6858000"/>
          </a:xfrm>
          <a:prstGeom prst="rect">
            <a:avLst/>
          </a:prstGeom>
          <a:solidFill>
            <a:srgbClr val="009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DF751B8-0B1E-46E5-85E2-F546E8F300F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104" y="6010460"/>
            <a:ext cx="2059360" cy="5189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/>
          </a:p>
        </p:txBody>
      </p:sp>
      <p:sp>
        <p:nvSpPr>
          <p:cNvPr id="2" name="Rektangel 1"/>
          <p:cNvSpPr/>
          <p:nvPr userDrawn="1"/>
        </p:nvSpPr>
        <p:spPr>
          <a:xfrm>
            <a:off x="0" y="0"/>
            <a:ext cx="179512" cy="6858000"/>
          </a:xfrm>
          <a:prstGeom prst="rect">
            <a:avLst/>
          </a:prstGeom>
          <a:solidFill>
            <a:srgbClr val="009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655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3664" y="116632"/>
            <a:ext cx="8229600" cy="432048"/>
          </a:xfrm>
        </p:spPr>
        <p:txBody>
          <a:bodyPr/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sv-SE" sz="1800" b="0" kern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 Black" panose="020B0A04020102020204" pitchFamily="34" charset="0"/>
              </a:rPr>
              <a:t>AM-olyckor före och efter AM-körkortets införande 2009 </a:t>
            </a:r>
            <a:r>
              <a:rPr lang="sv-SE" sz="1000" b="0" i="1" kern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 Black" panose="020B0A04020102020204" pitchFamily="34" charset="0"/>
              </a:rPr>
              <a:t>(</a:t>
            </a:r>
            <a:br>
              <a:rPr lang="sv-SE" sz="1000" b="0" i="1" kern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 Black" panose="020B0A04020102020204" pitchFamily="34" charset="0"/>
              </a:rPr>
            </a:br>
            <a:r>
              <a:rPr lang="sv-SE" sz="1000" b="0" i="1" kern="1200" dirty="0">
                <a:solidFill>
                  <a:srgbClr val="000000">
                    <a:lumMod val="65000"/>
                    <a:lumOff val="35000"/>
                  </a:srgbClr>
                </a:solidFill>
                <a:latin typeface="Arial Black" panose="020B0A04020102020204" pitchFamily="34" charset="0"/>
              </a:rPr>
              <a:t>källa: Trafikanalys)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5C8E33B9-6F5E-45BF-B140-F7E038A6F7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45540"/>
              </p:ext>
            </p:extLst>
          </p:nvPr>
        </p:nvGraphicFramePr>
        <p:xfrm>
          <a:off x="457200" y="620688"/>
          <a:ext cx="8229600" cy="561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59EFA4AB-11C2-487D-9BD9-3342CD2DE966}"/>
              </a:ext>
            </a:extLst>
          </p:cNvPr>
          <p:cNvSpPr txBox="1"/>
          <p:nvPr/>
        </p:nvSpPr>
        <p:spPr>
          <a:xfrm>
            <a:off x="683568" y="6309319"/>
            <a:ext cx="511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700" i="1" dirty="0"/>
              <a:t>Vägtrafikskador 2000-2017 Officiell statistik: </a:t>
            </a:r>
            <a:br>
              <a:rPr lang="sv-SE" sz="700" i="1" dirty="0"/>
            </a:br>
            <a:r>
              <a:rPr lang="sv-SE" sz="700" i="1" dirty="0"/>
              <a:t>Tabell 6.2: Dödade, svårt och lindrigt skadade personer vid polisrapporterade vägtrafikolyckor. Inklusive passagerare.</a:t>
            </a:r>
          </a:p>
        </p:txBody>
      </p:sp>
    </p:spTree>
    <p:extLst>
      <p:ext uri="{BB962C8B-B14F-4D97-AF65-F5344CB8AC3E}">
        <p14:creationId xmlns:p14="http://schemas.microsoft.com/office/powerpoint/2010/main" val="118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87989A-930A-4EDE-AB9F-F94C2A63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Sammanfattning: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429EFF-2CCC-4925-ABEE-7A63DBFD7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/>
              <a:t>Efter AM-körkortets införande 2009 har 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Antalet döda i AM-olyckor 			minskat med 42%</a:t>
            </a:r>
          </a:p>
          <a:p>
            <a:r>
              <a:rPr lang="sv-SE" sz="2000" dirty="0"/>
              <a:t>Antalet svårt skadade i AM-olyckor 		minskat med 48%</a:t>
            </a:r>
          </a:p>
          <a:p>
            <a:r>
              <a:rPr lang="sv-SE" sz="2000" dirty="0"/>
              <a:t>Antalet lindrigt skadade i AM-olyckor		minskat med 38%</a:t>
            </a:r>
          </a:p>
        </p:txBody>
      </p:sp>
    </p:spTree>
    <p:extLst>
      <p:ext uri="{BB962C8B-B14F-4D97-AF65-F5344CB8AC3E}">
        <p14:creationId xmlns:p14="http://schemas.microsoft.com/office/powerpoint/2010/main" val="3251366791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">
  <a:themeElements>
    <a:clrScheme name="__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__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C36933F7-4878-44C7-92CB-4718E9EB0A9E}" vid="{86DA704B-F1F7-430E-A878-28C4619C8118}"/>
    </a:ext>
  </a:extLst>
</a:theme>
</file>

<file path=ppt/theme/theme2.xml><?xml version="1.0" encoding="utf-8"?>
<a:theme xmlns:a="http://schemas.openxmlformats.org/drawingml/2006/main" name="1_powerpoint">
  <a:themeElements>
    <a:clrScheme name="__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__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C36933F7-4878-44C7-92CB-4718E9EB0A9E}" vid="{47A9926A-8407-4F65-B51B-6361F3726BB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 PowerPoint mall</Template>
  <TotalTime>11</TotalTime>
  <Words>35</Words>
  <Application>Microsoft Office PowerPoint</Application>
  <PresentationFormat>Bildspel på skärmen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powerpoint</vt:lpstr>
      <vt:lpstr>1_powerpoint</vt:lpstr>
      <vt:lpstr>AM-olyckor före och efter AM-körkortets införande 2009 ( källa: Trafikanalys)</vt:lpstr>
      <vt:lpstr>Sammanfattning: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AM-olyckor före och efter AM-körkortets införande 2009 ( källa: Trafikanalys)</dc:title>
  <dc:creator>Christer Wickman</dc:creator>
  <cp:lastModifiedBy>Christer Wickman</cp:lastModifiedBy>
  <cp:revision>2</cp:revision>
  <dcterms:created xsi:type="dcterms:W3CDTF">2018-09-05T09:45:05Z</dcterms:created>
  <dcterms:modified xsi:type="dcterms:W3CDTF">2018-09-05T09:56:18Z</dcterms:modified>
</cp:coreProperties>
</file>