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  <p:sldMasterId id="2147483692" r:id="rId7"/>
  </p:sldMasterIdLst>
  <p:notesMasterIdLst>
    <p:notesMasterId r:id="rId36"/>
  </p:notesMasterIdLst>
  <p:handoutMasterIdLst>
    <p:handoutMasterId r:id="rId37"/>
  </p:handoutMasterIdLst>
  <p:sldIdLst>
    <p:sldId id="484" r:id="rId8"/>
    <p:sldId id="518" r:id="rId9"/>
    <p:sldId id="510" r:id="rId10"/>
    <p:sldId id="512" r:id="rId11"/>
    <p:sldId id="554" r:id="rId12"/>
    <p:sldId id="577" r:id="rId13"/>
    <p:sldId id="579" r:id="rId14"/>
    <p:sldId id="509" r:id="rId15"/>
    <p:sldId id="527" r:id="rId16"/>
    <p:sldId id="519" r:id="rId17"/>
    <p:sldId id="520" r:id="rId18"/>
    <p:sldId id="521" r:id="rId19"/>
    <p:sldId id="513" r:id="rId20"/>
    <p:sldId id="539" r:id="rId21"/>
    <p:sldId id="568" r:id="rId22"/>
    <p:sldId id="569" r:id="rId23"/>
    <p:sldId id="585" r:id="rId24"/>
    <p:sldId id="586" r:id="rId25"/>
    <p:sldId id="588" r:id="rId26"/>
    <p:sldId id="582" r:id="rId27"/>
    <p:sldId id="574" r:id="rId28"/>
    <p:sldId id="575" r:id="rId29"/>
    <p:sldId id="576" r:id="rId30"/>
    <p:sldId id="570" r:id="rId31"/>
    <p:sldId id="572" r:id="rId32"/>
    <p:sldId id="571" r:id="rId33"/>
    <p:sldId id="583" r:id="rId34"/>
    <p:sldId id="584" r:id="rId35"/>
  </p:sldIdLst>
  <p:sldSz cx="9144000" cy="6858000" type="screen4x3"/>
  <p:notesSz cx="6794500" cy="9906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7" autoAdjust="0"/>
    <p:restoredTop sz="93907" autoAdjust="0"/>
  </p:normalViewPr>
  <p:slideViewPr>
    <p:cSldViewPr>
      <p:cViewPr>
        <p:scale>
          <a:sx n="80" d="100"/>
          <a:sy n="80" d="100"/>
        </p:scale>
        <p:origin x="-2430" y="-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oped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C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Parametra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C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120113\MC%20f&#246;rdelning%20p&#229;%20olyckstyp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120113\MC%20f&#246;rdelning%20p&#229;%20olyckstyp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C%20Mope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teo-x.rizzi\Desktop\Strada_och_tabeller_Moped_2005-2011_2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RPMI%20och%20Poli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RPMI%20och%20Poli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RPMI%20och%20Poli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C%20Moped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oped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oped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J&#246;rgen\Allvarligt%20skadade%202011%20uppr&#228;knat,%20uppdaterad%20120402%20-%20J&#246;rgen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J&#246;rgen\Allvarligt%20skadade%202011%20uppr&#228;knat,%20uppdaterad%20120402%20-%20J&#246;rge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MC%20allvarligt%20skadad\RPMI%20kroppsreg%20M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MC%20-%20Moped\MC%20allvarligt%20skadad\RPMI%20kroppsreg%20MC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ope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Moped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sim02\Desktop\Allvarligt%20skadad\AccRefnr\Resultat\XXX%20-%20%20RPMI%20och%20Sjukv&#229;rd%20-%20F&#228;rds&#228;tt%20-%20&#197;lder%20-%20K&#246;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Färdsätt!$A$4:$A$9</c:f>
              <c:strCache>
                <c:ptCount val="6"/>
                <c:pt idx="0">
                  <c:v>I personbil</c:v>
                </c:pt>
                <c:pt idx="1">
                  <c:v>På cykel</c:v>
                </c:pt>
                <c:pt idx="2">
                  <c:v>På motorcykel</c:v>
                </c:pt>
                <c:pt idx="3">
                  <c:v>På moped</c:v>
                </c:pt>
                <c:pt idx="4">
                  <c:v>Påkörda fotgängare</c:v>
                </c:pt>
                <c:pt idx="5">
                  <c:v>I buss/lastbil/övrigt</c:v>
                </c:pt>
              </c:strCache>
            </c:strRef>
          </c:cat>
          <c:val>
            <c:numRef>
              <c:f>Färdsätt!$I$4:$I$9</c:f>
              <c:numCache>
                <c:formatCode>0%</c:formatCode>
                <c:ptCount val="6"/>
                <c:pt idx="0">
                  <c:v>0.3850454316319033</c:v>
                </c:pt>
                <c:pt idx="1">
                  <c:v>0.35106936440565573</c:v>
                </c:pt>
                <c:pt idx="2">
                  <c:v>7.7220817275447023E-2</c:v>
                </c:pt>
                <c:pt idx="3">
                  <c:v>9.0689652327787723E-2</c:v>
                </c:pt>
                <c:pt idx="4">
                  <c:v>5.4661637371038733E-2</c:v>
                </c:pt>
                <c:pt idx="5">
                  <c:v>4.1313096988169429E-2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Färdsätt!$A$67:$A$72</c:f>
              <c:strCache>
                <c:ptCount val="6"/>
                <c:pt idx="0">
                  <c:v>I Personbil</c:v>
                </c:pt>
                <c:pt idx="1">
                  <c:v>På cykel</c:v>
                </c:pt>
                <c:pt idx="2">
                  <c:v>På motorcykel</c:v>
                </c:pt>
                <c:pt idx="3">
                  <c:v>På moped</c:v>
                </c:pt>
                <c:pt idx="4">
                  <c:v>Påkörda fotgängare</c:v>
                </c:pt>
                <c:pt idx="5">
                  <c:v>I buss/lastbil/övrigt</c:v>
                </c:pt>
              </c:strCache>
            </c:strRef>
          </c:cat>
          <c:val>
            <c:numRef>
              <c:f>Färdsätt!$K$67:$K$72</c:f>
              <c:numCache>
                <c:formatCode>0%</c:formatCode>
                <c:ptCount val="6"/>
                <c:pt idx="0">
                  <c:v>0.19194896246168031</c:v>
                </c:pt>
                <c:pt idx="1">
                  <c:v>0.37798120247462802</c:v>
                </c:pt>
                <c:pt idx="2">
                  <c:v>2.1659400840499391E-2</c:v>
                </c:pt>
                <c:pt idx="3">
                  <c:v>0.31458055604707874</c:v>
                </c:pt>
                <c:pt idx="4">
                  <c:v>5.5217260260608164E-2</c:v>
                </c:pt>
                <c:pt idx="5">
                  <c:v>3.8612617915509212E-2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 rtl="0">
            <a:defRPr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Färdsätt!$A$67</c:f>
              <c:strCache>
                <c:ptCount val="1"/>
                <c:pt idx="0">
                  <c:v>I Personbil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Färdsätt!$C$67:$E$67</c:f>
              <c:numCache>
                <c:formatCode>0%</c:formatCode>
                <c:ptCount val="3"/>
                <c:pt idx="0">
                  <c:v>0.12709930341713419</c:v>
                </c:pt>
                <c:pt idx="1">
                  <c:v>6.491243407194798E-2</c:v>
                </c:pt>
                <c:pt idx="2">
                  <c:v>2.4854462456434152E-2</c:v>
                </c:pt>
              </c:numCache>
            </c:numRef>
          </c:val>
        </c:ser>
        <c:ser>
          <c:idx val="1"/>
          <c:order val="1"/>
          <c:tx>
            <c:strRef>
              <c:f>Färdsätt!$A$68</c:f>
              <c:strCache>
                <c:ptCount val="1"/>
                <c:pt idx="0">
                  <c:v>På cykel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Färdsätt!$C$68:$E$68</c:f>
              <c:numCache>
                <c:formatCode>0%</c:formatCode>
                <c:ptCount val="3"/>
                <c:pt idx="0">
                  <c:v>0.16973243006422351</c:v>
                </c:pt>
                <c:pt idx="1">
                  <c:v>5.6110729046854962E-2</c:v>
                </c:pt>
                <c:pt idx="2">
                  <c:v>1.7874466664801764E-2</c:v>
                </c:pt>
              </c:numCache>
            </c:numRef>
          </c:val>
        </c:ser>
        <c:ser>
          <c:idx val="2"/>
          <c:order val="2"/>
          <c:tx>
            <c:strRef>
              <c:f>Färdsätt!$A$69</c:f>
              <c:strCache>
                <c:ptCount val="1"/>
                <c:pt idx="0">
                  <c:v>På motorcykel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Färdsätt!$C$69:$E$69</c:f>
              <c:numCache>
                <c:formatCode>0%</c:formatCode>
                <c:ptCount val="3"/>
                <c:pt idx="0">
                  <c:v>0.22949568041360824</c:v>
                </c:pt>
                <c:pt idx="1">
                  <c:v>9.8900401881526226E-2</c:v>
                </c:pt>
                <c:pt idx="2">
                  <c:v>3.8060193248331729E-2</c:v>
                </c:pt>
              </c:numCache>
            </c:numRef>
          </c:val>
        </c:ser>
        <c:ser>
          <c:idx val="3"/>
          <c:order val="3"/>
          <c:tx>
            <c:strRef>
              <c:f>Färdsätt!$A$70</c:f>
              <c:strCache>
                <c:ptCount val="1"/>
                <c:pt idx="0">
                  <c:v>På moped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Färdsätt!$C$70:$E$70</c:f>
              <c:numCache>
                <c:formatCode>0%</c:formatCode>
                <c:ptCount val="3"/>
                <c:pt idx="0">
                  <c:v>0.17837209369431434</c:v>
                </c:pt>
                <c:pt idx="1">
                  <c:v>6.7806916790811994E-2</c:v>
                </c:pt>
                <c:pt idx="2">
                  <c:v>2.1830331745687281E-2</c:v>
                </c:pt>
              </c:numCache>
            </c:numRef>
          </c:val>
        </c:ser>
        <c:ser>
          <c:idx val="4"/>
          <c:order val="4"/>
          <c:tx>
            <c:strRef>
              <c:f>Färdsätt!$A$71</c:f>
              <c:strCache>
                <c:ptCount val="1"/>
                <c:pt idx="0">
                  <c:v>Påkörda fotgängare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Färdsätt!$C$71:$E$71</c:f>
              <c:numCache>
                <c:formatCode>0%</c:formatCode>
                <c:ptCount val="3"/>
                <c:pt idx="0">
                  <c:v>0.17240942341175003</c:v>
                </c:pt>
                <c:pt idx="1">
                  <c:v>7.5201721735483187E-2</c:v>
                </c:pt>
                <c:pt idx="2">
                  <c:v>2.8581093598638949E-2</c:v>
                </c:pt>
              </c:numCache>
            </c:numRef>
          </c:val>
        </c:ser>
        <c:ser>
          <c:idx val="5"/>
          <c:order val="5"/>
          <c:tx>
            <c:strRef>
              <c:f>Färdsätt!$A$72</c:f>
              <c:strCache>
                <c:ptCount val="1"/>
                <c:pt idx="0">
                  <c:v>I buss/lastbil/övrigt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Färdsätt!$C$72:$E$72</c:f>
              <c:numCache>
                <c:formatCode>0%</c:formatCode>
                <c:ptCount val="3"/>
                <c:pt idx="0">
                  <c:v>0.14819968480617102</c:v>
                </c:pt>
                <c:pt idx="1">
                  <c:v>6.2462672398307745E-2</c:v>
                </c:pt>
                <c:pt idx="2">
                  <c:v>2.4136173497137172E-2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396928"/>
        <c:axId val="112406912"/>
      </c:barChart>
      <c:catAx>
        <c:axId val="1123969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2406912"/>
        <c:crosses val="autoZero"/>
        <c:auto val="1"/>
        <c:lblAlgn val="ctr"/>
        <c:lblOffset val="100"/>
        <c:noMultiLvlLbl val="0"/>
      </c:catAx>
      <c:valAx>
        <c:axId val="11240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396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 baseline="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'Färdsätt per år'!$A$87</c:f>
              <c:strCache>
                <c:ptCount val="1"/>
                <c:pt idx="0">
                  <c:v>I Personbil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år'!$H$87:$L$87</c:f>
              <c:numCache>
                <c:formatCode>0%</c:formatCode>
                <c:ptCount val="5"/>
                <c:pt idx="0">
                  <c:v>0.11412741455515878</c:v>
                </c:pt>
                <c:pt idx="1">
                  <c:v>0.13664618066201825</c:v>
                </c:pt>
                <c:pt idx="2">
                  <c:v>0.12824753257286997</c:v>
                </c:pt>
                <c:pt idx="3">
                  <c:v>0.13026528969111209</c:v>
                </c:pt>
                <c:pt idx="4">
                  <c:v>0.10287050542216196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'Färdsätt per år'!$A$88</c:f>
              <c:strCache>
                <c:ptCount val="1"/>
                <c:pt idx="0">
                  <c:v>På cykel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år'!$H$88:$L$88</c:f>
              <c:numCache>
                <c:formatCode>0%</c:formatCode>
                <c:ptCount val="5"/>
                <c:pt idx="0">
                  <c:v>0.4282060201319185</c:v>
                </c:pt>
                <c:pt idx="1">
                  <c:v>0.42682144509625491</c:v>
                </c:pt>
                <c:pt idx="2">
                  <c:v>0.44512662942274606</c:v>
                </c:pt>
                <c:pt idx="3">
                  <c:v>0.52032628504709322</c:v>
                </c:pt>
                <c:pt idx="4">
                  <c:v>0.53316678970415077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'Färdsätt per år'!$A$89</c:f>
              <c:strCache>
                <c:ptCount val="1"/>
                <c:pt idx="0">
                  <c:v>På motorcykel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år'!$H$89:$L$89</c:f>
              <c:numCache>
                <c:formatCode>0%</c:formatCode>
                <c:ptCount val="5"/>
                <c:pt idx="0">
                  <c:v>2.1065251193163711E-2</c:v>
                </c:pt>
                <c:pt idx="1">
                  <c:v>1.6566776872901853E-2</c:v>
                </c:pt>
                <c:pt idx="2">
                  <c:v>1.7621920315651421E-2</c:v>
                </c:pt>
                <c:pt idx="3">
                  <c:v>1.3195326142632743E-2</c:v>
                </c:pt>
                <c:pt idx="4">
                  <c:v>8.7478440999785561E-3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'Färdsätt per år'!$A$90</c:f>
              <c:strCache>
                <c:ptCount val="1"/>
                <c:pt idx="0">
                  <c:v>På moped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år'!$H$90:$L$90</c:f>
              <c:numCache>
                <c:formatCode>0%</c:formatCode>
                <c:ptCount val="5"/>
                <c:pt idx="0">
                  <c:v>0.37014850637324342</c:v>
                </c:pt>
                <c:pt idx="1">
                  <c:v>0.34628822824289146</c:v>
                </c:pt>
                <c:pt idx="2">
                  <c:v>0.3405379744368956</c:v>
                </c:pt>
                <c:pt idx="3">
                  <c:v>0.25778819774271228</c:v>
                </c:pt>
                <c:pt idx="4">
                  <c:v>0.27439099649340037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'Färdsätt per år'!$A$91</c:f>
              <c:strCache>
                <c:ptCount val="1"/>
                <c:pt idx="0">
                  <c:v>Påkörda fotgängare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år'!$H$91:$L$91</c:f>
              <c:numCache>
                <c:formatCode>0%</c:formatCode>
                <c:ptCount val="5"/>
                <c:pt idx="0">
                  <c:v>4.1222638409615472E-2</c:v>
                </c:pt>
                <c:pt idx="1">
                  <c:v>5.0524176030188189E-2</c:v>
                </c:pt>
                <c:pt idx="2">
                  <c:v>4.2303419953113527E-2</c:v>
                </c:pt>
                <c:pt idx="3">
                  <c:v>3.6042463690655634E-2</c:v>
                </c:pt>
                <c:pt idx="4">
                  <c:v>3.8416015836990974E-2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'Färdsätt per år'!$A$92</c:f>
              <c:strCache>
                <c:ptCount val="1"/>
                <c:pt idx="0">
                  <c:v>I buss/lastbil/övrigt</c:v>
                </c:pt>
              </c:strCache>
            </c:strRef>
          </c:tx>
          <c:cat>
            <c:numRef>
              <c:f>'Färdsätt per år'!$H$86:$L$86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år'!$H$92:$L$92</c:f>
              <c:numCache>
                <c:formatCode>0%</c:formatCode>
                <c:ptCount val="5"/>
                <c:pt idx="0">
                  <c:v>2.5230169336902003E-2</c:v>
                </c:pt>
                <c:pt idx="1">
                  <c:v>2.3153193095749171E-2</c:v>
                </c:pt>
                <c:pt idx="2">
                  <c:v>2.616252329872612E-2</c:v>
                </c:pt>
                <c:pt idx="3">
                  <c:v>4.238243768579384E-2</c:v>
                </c:pt>
                <c:pt idx="4">
                  <c:v>4.2407848443312281E-2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465792"/>
        <c:axId val="112467328"/>
      </c:lineChart>
      <c:catAx>
        <c:axId val="11246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467328"/>
        <c:crosses val="autoZero"/>
        <c:auto val="1"/>
        <c:lblAlgn val="ctr"/>
        <c:lblOffset val="100"/>
        <c:noMultiLvlLbl val="0"/>
      </c:catAx>
      <c:valAx>
        <c:axId val="1124673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4657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MC!$B$33</c:f>
              <c:strCache>
                <c:ptCount val="1"/>
                <c:pt idx="0">
                  <c:v>Risk för medicinsk invaliditet ≥1% givet skada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2.9893100389975567E-3"/>
                  <c:y val="1.4223330024262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MC!$A$2:$A$10</c:f>
              <c:strCache>
                <c:ptCount val="9"/>
                <c:pt idx="0">
                  <c:v>-17</c:v>
                </c:pt>
                <c:pt idx="1">
                  <c:v>18-19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  <c:pt idx="8">
                  <c:v>75-</c:v>
                </c:pt>
              </c:strCache>
            </c:strRef>
          </c:cat>
          <c:val>
            <c:numRef>
              <c:f>MC!$C$2:$C$10</c:f>
              <c:numCache>
                <c:formatCode>0%</c:formatCode>
                <c:ptCount val="9"/>
                <c:pt idx="0">
                  <c:v>0.22949568041360821</c:v>
                </c:pt>
                <c:pt idx="1">
                  <c:v>0.25293357309133424</c:v>
                </c:pt>
                <c:pt idx="2">
                  <c:v>0.27885945652157929</c:v>
                </c:pt>
                <c:pt idx="3">
                  <c:v>0.29986034778226339</c:v>
                </c:pt>
                <c:pt idx="4">
                  <c:v>0.30978107219709239</c:v>
                </c:pt>
                <c:pt idx="5">
                  <c:v>0.33003987971601562</c:v>
                </c:pt>
                <c:pt idx="6">
                  <c:v>0.33802482572685516</c:v>
                </c:pt>
                <c:pt idx="7">
                  <c:v>0.37813286801764839</c:v>
                </c:pt>
                <c:pt idx="8">
                  <c:v>0.33547837510319645</c:v>
                </c:pt>
              </c:numCache>
            </c:numRef>
          </c:val>
        </c:ser>
        <c:ser>
          <c:idx val="1"/>
          <c:order val="1"/>
          <c:tx>
            <c:strRef>
              <c:f>MC!$B$32</c:f>
              <c:strCache>
                <c:ptCount val="1"/>
                <c:pt idx="0">
                  <c:v>Skadefördelning för medicinsk invaliditet ≥1%</c:v>
                </c:pt>
              </c:strCache>
            </c:strRef>
          </c:tx>
          <c:invertIfNegative val="0"/>
          <c:cat>
            <c:strRef>
              <c:f>MC!$A$2:$A$10</c:f>
              <c:strCache>
                <c:ptCount val="9"/>
                <c:pt idx="0">
                  <c:v>-17</c:v>
                </c:pt>
                <c:pt idx="1">
                  <c:v>18-19</c:v>
                </c:pt>
                <c:pt idx="2">
                  <c:v>20-24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  <c:pt idx="8">
                  <c:v>75-</c:v>
                </c:pt>
              </c:strCache>
            </c:strRef>
          </c:cat>
          <c:val>
            <c:numRef>
              <c:f>MC!$I$2:$I$10</c:f>
              <c:numCache>
                <c:formatCode>0%</c:formatCode>
                <c:ptCount val="9"/>
                <c:pt idx="0">
                  <c:v>3.8220146967563616E-2</c:v>
                </c:pt>
                <c:pt idx="1">
                  <c:v>2.2960012289511399E-2</c:v>
                </c:pt>
                <c:pt idx="2">
                  <c:v>0.11241555182058972</c:v>
                </c:pt>
                <c:pt idx="3">
                  <c:v>0.22290216962399564</c:v>
                </c:pt>
                <c:pt idx="4">
                  <c:v>0.21499879436547187</c:v>
                </c:pt>
                <c:pt idx="5">
                  <c:v>0.21584869648692936</c:v>
                </c:pt>
                <c:pt idx="6">
                  <c:v>0.13119290332858019</c:v>
                </c:pt>
                <c:pt idx="7">
                  <c:v>3.594661379717419E-2</c:v>
                </c:pt>
                <c:pt idx="8">
                  <c:v>5.5151113201731194E-3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511616"/>
        <c:axId val="112517504"/>
      </c:barChart>
      <c:catAx>
        <c:axId val="11251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517504"/>
        <c:crosses val="autoZero"/>
        <c:auto val="1"/>
        <c:lblAlgn val="ctr"/>
        <c:lblOffset val="100"/>
        <c:noMultiLvlLbl val="0"/>
      </c:catAx>
      <c:valAx>
        <c:axId val="112517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5116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aseline="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MC!$A$224:$A$226</c:f>
              <c:strCache>
                <c:ptCount val="3"/>
                <c:pt idx="0">
                  <c:v>Använt hjälm</c:v>
                </c:pt>
                <c:pt idx="1">
                  <c:v>Ej använt hjälm</c:v>
                </c:pt>
                <c:pt idx="2">
                  <c:v>Okänt</c:v>
                </c:pt>
              </c:strCache>
            </c:strRef>
          </c:cat>
          <c:val>
            <c:numRef>
              <c:f>MC!$I$224:$I$226</c:f>
              <c:numCache>
                <c:formatCode>0%</c:formatCode>
                <c:ptCount val="3"/>
                <c:pt idx="0">
                  <c:v>0.82799665337613115</c:v>
                </c:pt>
                <c:pt idx="1">
                  <c:v>4.7548767278720053E-2</c:v>
                </c:pt>
                <c:pt idx="2">
                  <c:v>0.12445457934515072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MC!$A$198</c:f>
              <c:strCache>
                <c:ptCount val="1"/>
                <c:pt idx="0">
                  <c:v>Använt hjälm</c:v>
                </c:pt>
              </c:strCache>
            </c:strRef>
          </c:tx>
          <c:invertIfNegative val="0"/>
          <c:cat>
            <c:strRef>
              <c:f>MC!$C$197:$E$197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MC!$C$198:$E$198</c:f>
              <c:numCache>
                <c:formatCode>0%</c:formatCode>
                <c:ptCount val="3"/>
                <c:pt idx="0">
                  <c:v>0.30476760051015328</c:v>
                </c:pt>
                <c:pt idx="1">
                  <c:v>0.13824847931396086</c:v>
                </c:pt>
                <c:pt idx="2">
                  <c:v>4.9840313312311812E-2</c:v>
                </c:pt>
              </c:numCache>
            </c:numRef>
          </c:val>
        </c:ser>
        <c:ser>
          <c:idx val="1"/>
          <c:order val="1"/>
          <c:tx>
            <c:strRef>
              <c:f>MC!$A$199</c:f>
              <c:strCache>
                <c:ptCount val="1"/>
                <c:pt idx="0">
                  <c:v>Ej använt hjälm</c:v>
                </c:pt>
              </c:strCache>
            </c:strRef>
          </c:tx>
          <c:invertIfNegative val="0"/>
          <c:cat>
            <c:strRef>
              <c:f>MC!$C$197:$E$197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MC!$C$199:$E$199</c:f>
              <c:numCache>
                <c:formatCode>0%</c:formatCode>
                <c:ptCount val="3"/>
                <c:pt idx="0">
                  <c:v>0.37797639475498745</c:v>
                </c:pt>
                <c:pt idx="1">
                  <c:v>0.22448824780025778</c:v>
                </c:pt>
                <c:pt idx="2">
                  <c:v>0.12087610243470882</c:v>
                </c:pt>
              </c:numCache>
            </c:numRef>
          </c:val>
        </c:ser>
        <c:ser>
          <c:idx val="2"/>
          <c:order val="2"/>
          <c:tx>
            <c:strRef>
              <c:f>MC!$A$200</c:f>
              <c:strCache>
                <c:ptCount val="1"/>
                <c:pt idx="0">
                  <c:v>Okänt</c:v>
                </c:pt>
              </c:strCache>
            </c:strRef>
          </c:tx>
          <c:invertIfNegative val="0"/>
          <c:cat>
            <c:strRef>
              <c:f>MC!$C$197:$E$197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MC!$C$200:$E$200</c:f>
              <c:numCache>
                <c:formatCode>0%</c:formatCode>
                <c:ptCount val="3"/>
                <c:pt idx="0">
                  <c:v>0.30440580937355088</c:v>
                </c:pt>
                <c:pt idx="1">
                  <c:v>0.13586495479373109</c:v>
                </c:pt>
                <c:pt idx="2">
                  <c:v>4.6992563915368123E-2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666496"/>
        <c:axId val="112668032"/>
      </c:barChart>
      <c:catAx>
        <c:axId val="11266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668032"/>
        <c:crosses val="autoZero"/>
        <c:auto val="1"/>
        <c:lblAlgn val="ctr"/>
        <c:lblOffset val="100"/>
        <c:noMultiLvlLbl val="0"/>
      </c:catAx>
      <c:valAx>
        <c:axId val="112668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6664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Blad9!$B$3:$B$10</c:f>
              <c:strCache>
                <c:ptCount val="8"/>
                <c:pt idx="0">
                  <c:v>Singel</c:v>
                </c:pt>
                <c:pt idx="1">
                  <c:v>Avsvängande</c:v>
                </c:pt>
                <c:pt idx="2">
                  <c:v>Korsande</c:v>
                </c:pt>
                <c:pt idx="3">
                  <c:v>Upphinnande</c:v>
                </c:pt>
                <c:pt idx="4">
                  <c:v>Annat</c:v>
                </c:pt>
                <c:pt idx="5">
                  <c:v>Möte</c:v>
                </c:pt>
                <c:pt idx="6">
                  <c:v>Vilt</c:v>
                </c:pt>
                <c:pt idx="7">
                  <c:v>Omkörning</c:v>
                </c:pt>
              </c:strCache>
            </c:strRef>
          </c:cat>
          <c:val>
            <c:numRef>
              <c:f>Blad9!$D$3:$D$10</c:f>
              <c:numCache>
                <c:formatCode>0%</c:formatCode>
                <c:ptCount val="8"/>
                <c:pt idx="0">
                  <c:v>0.43583043878242672</c:v>
                </c:pt>
                <c:pt idx="1">
                  <c:v>0.14986772402936471</c:v>
                </c:pt>
                <c:pt idx="2">
                  <c:v>0.13043926854623719</c:v>
                </c:pt>
                <c:pt idx="3">
                  <c:v>0.10446763994141336</c:v>
                </c:pt>
                <c:pt idx="4">
                  <c:v>7.2579933129485172E-2</c:v>
                </c:pt>
                <c:pt idx="5">
                  <c:v>5.9240185318819846E-2</c:v>
                </c:pt>
                <c:pt idx="6">
                  <c:v>3.2735753806453292E-2</c:v>
                </c:pt>
                <c:pt idx="7">
                  <c:v>1.483905644579997E-2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719360"/>
        <c:axId val="112720896"/>
      </c:barChart>
      <c:catAx>
        <c:axId val="112719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2720896"/>
        <c:crosses val="autoZero"/>
        <c:auto val="1"/>
        <c:lblAlgn val="ctr"/>
        <c:lblOffset val="100"/>
        <c:noMultiLvlLbl val="0"/>
      </c:catAx>
      <c:valAx>
        <c:axId val="1127208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71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Blad5!$B$9:$B$12</c:f>
              <c:strCache>
                <c:ptCount val="4"/>
                <c:pt idx="0">
                  <c:v>Singel</c:v>
                </c:pt>
                <c:pt idx="1">
                  <c:v>Motorfordon</c:v>
                </c:pt>
                <c:pt idx="2">
                  <c:v>Vilt</c:v>
                </c:pt>
                <c:pt idx="3">
                  <c:v>Annat</c:v>
                </c:pt>
              </c:strCache>
            </c:strRef>
          </c:cat>
          <c:val>
            <c:numRef>
              <c:f>Blad5!$C$9:$C$12</c:f>
              <c:numCache>
                <c:formatCode>0%</c:formatCode>
                <c:ptCount val="4"/>
                <c:pt idx="0">
                  <c:v>0.43583043878242644</c:v>
                </c:pt>
                <c:pt idx="1">
                  <c:v>0.45885387428163332</c:v>
                </c:pt>
                <c:pt idx="2">
                  <c:v>3.2735753806453285E-2</c:v>
                </c:pt>
                <c:pt idx="3">
                  <c:v>7.2579933129485116E-2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759552"/>
        <c:axId val="112761088"/>
      </c:barChart>
      <c:catAx>
        <c:axId val="112759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12761088"/>
        <c:crosses val="autoZero"/>
        <c:auto val="1"/>
        <c:lblAlgn val="ctr"/>
        <c:lblOffset val="100"/>
        <c:noMultiLvlLbl val="0"/>
      </c:catAx>
      <c:valAx>
        <c:axId val="112761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759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0264034159912E-2"/>
          <c:y val="3.9058996253436645E-2"/>
          <c:w val="0.88529290555098528"/>
          <c:h val="0.872808537455246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Blad1!$M$19</c:f>
              <c:strCache>
                <c:ptCount val="1"/>
                <c:pt idx="0">
                  <c:v>Dödade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Blad1!$K$20:$K$25</c:f>
              <c:strCache>
                <c:ptCount val="6"/>
                <c:pt idx="0">
                  <c:v>Singel</c:v>
                </c:pt>
                <c:pt idx="1">
                  <c:v>Möte</c:v>
                </c:pt>
                <c:pt idx="2">
                  <c:v>Korsning</c:v>
                </c:pt>
                <c:pt idx="3">
                  <c:v>Upphinnande</c:v>
                </c:pt>
                <c:pt idx="4">
                  <c:v>Vilt</c:v>
                </c:pt>
                <c:pt idx="5">
                  <c:v>Annat</c:v>
                </c:pt>
              </c:strCache>
            </c:strRef>
          </c:cat>
          <c:val>
            <c:numRef>
              <c:f>Blad1!$M$20:$M$25</c:f>
              <c:numCache>
                <c:formatCode>0%</c:formatCode>
                <c:ptCount val="6"/>
                <c:pt idx="0">
                  <c:v>0.44</c:v>
                </c:pt>
                <c:pt idx="1">
                  <c:v>0.16</c:v>
                </c:pt>
                <c:pt idx="2">
                  <c:v>0.29000000000000031</c:v>
                </c:pt>
                <c:pt idx="3">
                  <c:v>0.05</c:v>
                </c:pt>
                <c:pt idx="4">
                  <c:v>4.0000000000000022E-2</c:v>
                </c:pt>
                <c:pt idx="5">
                  <c:v>2.0000000000000011E-2</c:v>
                </c:pt>
              </c:numCache>
            </c:numRef>
          </c:val>
        </c:ser>
        <c:ser>
          <c:idx val="1"/>
          <c:order val="1"/>
          <c:tx>
            <c:strRef>
              <c:f>Blad1!$N$19</c:f>
              <c:strCache>
                <c:ptCount val="1"/>
                <c:pt idx="0">
                  <c:v>Svårt skadade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Blad1!$K$20:$K$25</c:f>
              <c:strCache>
                <c:ptCount val="6"/>
                <c:pt idx="0">
                  <c:v>Singel</c:v>
                </c:pt>
                <c:pt idx="1">
                  <c:v>Möte</c:v>
                </c:pt>
                <c:pt idx="2">
                  <c:v>Korsning</c:v>
                </c:pt>
                <c:pt idx="3">
                  <c:v>Upphinnande</c:v>
                </c:pt>
                <c:pt idx="4">
                  <c:v>Vilt</c:v>
                </c:pt>
                <c:pt idx="5">
                  <c:v>Annat</c:v>
                </c:pt>
              </c:strCache>
            </c:strRef>
          </c:cat>
          <c:val>
            <c:numRef>
              <c:f>Blad1!$N$20:$N$25</c:f>
              <c:numCache>
                <c:formatCode>0%</c:formatCode>
                <c:ptCount val="6"/>
                <c:pt idx="0">
                  <c:v>0.53</c:v>
                </c:pt>
                <c:pt idx="1">
                  <c:v>7.0000000000000021E-2</c:v>
                </c:pt>
                <c:pt idx="2">
                  <c:v>0.23</c:v>
                </c:pt>
                <c:pt idx="3">
                  <c:v>7.0000000000000021E-2</c:v>
                </c:pt>
                <c:pt idx="4">
                  <c:v>3.0000000000000002E-2</c:v>
                </c:pt>
                <c:pt idx="5">
                  <c:v>7.0000000000000021E-2</c:v>
                </c:pt>
              </c:numCache>
            </c:numRef>
          </c:val>
        </c:ser>
        <c:ser>
          <c:idx val="2"/>
          <c:order val="2"/>
          <c:tx>
            <c:strRef>
              <c:f>Blad1!$O$19</c:f>
              <c:strCache>
                <c:ptCount val="1"/>
                <c:pt idx="0">
                  <c:v>Allvarligt skadade</c:v>
                </c:pt>
              </c:strCache>
            </c:strRef>
          </c:tx>
          <c:invertIfNegative val="0"/>
          <c:cat>
            <c:strRef>
              <c:f>Blad1!$K$20:$K$25</c:f>
              <c:strCache>
                <c:ptCount val="6"/>
                <c:pt idx="0">
                  <c:v>Singel</c:v>
                </c:pt>
                <c:pt idx="1">
                  <c:v>Möte</c:v>
                </c:pt>
                <c:pt idx="2">
                  <c:v>Korsning</c:v>
                </c:pt>
                <c:pt idx="3">
                  <c:v>Upphinnande</c:v>
                </c:pt>
                <c:pt idx="4">
                  <c:v>Vilt</c:v>
                </c:pt>
                <c:pt idx="5">
                  <c:v>Annat</c:v>
                </c:pt>
              </c:strCache>
            </c:strRef>
          </c:cat>
          <c:val>
            <c:numRef>
              <c:f>Blad1!$O$20:$O$25</c:f>
              <c:numCache>
                <c:formatCode>0%</c:formatCode>
                <c:ptCount val="6"/>
                <c:pt idx="0">
                  <c:v>0.43583043874841482</c:v>
                </c:pt>
                <c:pt idx="1">
                  <c:v>7.4079241766332099E-2</c:v>
                </c:pt>
                <c:pt idx="2">
                  <c:v>0.280306992571485</c:v>
                </c:pt>
                <c:pt idx="3">
                  <c:v>0.10446763998516116</c:v>
                </c:pt>
                <c:pt idx="4">
                  <c:v>3.2735753805882083E-2</c:v>
                </c:pt>
                <c:pt idx="5">
                  <c:v>7.2579933122725399E-2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12800"/>
        <c:axId val="112814336"/>
      </c:barChart>
      <c:catAx>
        <c:axId val="11281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12814336"/>
        <c:crosses val="autoZero"/>
        <c:auto val="1"/>
        <c:lblAlgn val="ctr"/>
        <c:lblOffset val="100"/>
        <c:noMultiLvlLbl val="0"/>
      </c:catAx>
      <c:valAx>
        <c:axId val="112814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812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36718563588642"/>
          <c:y val="2.6309856119383516E-2"/>
          <c:w val="0.23783047005487951"/>
          <c:h val="0.2063105914901874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400"/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Moped!$A$63:$A$66</c:f>
              <c:strCache>
                <c:ptCount val="4"/>
                <c:pt idx="0">
                  <c:v>Singel</c:v>
                </c:pt>
                <c:pt idx="1">
                  <c:v>Motorfordon</c:v>
                </c:pt>
                <c:pt idx="2">
                  <c:v>Vilt</c:v>
                </c:pt>
                <c:pt idx="3">
                  <c:v>Annat</c:v>
                </c:pt>
              </c:strCache>
            </c:strRef>
          </c:cat>
          <c:val>
            <c:numRef>
              <c:f>Moped!$I$63:$I$66</c:f>
              <c:numCache>
                <c:formatCode>0%</c:formatCode>
                <c:ptCount val="4"/>
                <c:pt idx="0">
                  <c:v>0.60404021090024163</c:v>
                </c:pt>
                <c:pt idx="1">
                  <c:v>0.31425837457472461</c:v>
                </c:pt>
                <c:pt idx="2">
                  <c:v>6.3564306023131522E-3</c:v>
                </c:pt>
                <c:pt idx="3">
                  <c:v>7.5344983922722944E-2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853376"/>
        <c:axId val="112854912"/>
      </c:barChart>
      <c:catAx>
        <c:axId val="1128533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854912"/>
        <c:crosses val="autoZero"/>
        <c:auto val="1"/>
        <c:lblAlgn val="ctr"/>
        <c:lblOffset val="100"/>
        <c:noMultiLvlLbl val="0"/>
      </c:catAx>
      <c:valAx>
        <c:axId val="112854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853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Färdsätt!$A$4:$A$9</c:f>
              <c:strCache>
                <c:ptCount val="6"/>
                <c:pt idx="0">
                  <c:v>I personbil</c:v>
                </c:pt>
                <c:pt idx="1">
                  <c:v>På cykel</c:v>
                </c:pt>
                <c:pt idx="2">
                  <c:v>På motorcykel</c:v>
                </c:pt>
                <c:pt idx="3">
                  <c:v>På moped</c:v>
                </c:pt>
                <c:pt idx="4">
                  <c:v>Påkörda fotgängare</c:v>
                </c:pt>
                <c:pt idx="5">
                  <c:v>I buss/lastbil/övrigt</c:v>
                </c:pt>
              </c:strCache>
            </c:strRef>
          </c:cat>
          <c:val>
            <c:numRef>
              <c:f>Färdsätt!$K$4:$K$9</c:f>
              <c:numCache>
                <c:formatCode>0%</c:formatCode>
                <c:ptCount val="6"/>
                <c:pt idx="0">
                  <c:v>0.42408997505214807</c:v>
                </c:pt>
                <c:pt idx="1">
                  <c:v>0.30176989712283642</c:v>
                </c:pt>
                <c:pt idx="2">
                  <c:v>8.2807906183605867E-2</c:v>
                </c:pt>
                <c:pt idx="3">
                  <c:v>7.777972548786366E-2</c:v>
                </c:pt>
                <c:pt idx="4">
                  <c:v>6.8324247150961331E-2</c:v>
                </c:pt>
                <c:pt idx="5">
                  <c:v>4.5228249002588858E-2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62618383532497"/>
          <c:y val="5.3144605247942969E-2"/>
          <c:w val="0.84837381616467811"/>
          <c:h val="0.54234365115894168"/>
        </c:manualLayout>
      </c:layout>
      <c:barChart>
        <c:barDir val="col"/>
        <c:grouping val="clustered"/>
        <c:varyColors val="0"/>
        <c:ser>
          <c:idx val="0"/>
          <c:order val="0"/>
          <c:tx>
            <c:v>Omkomna</c:v>
          </c:tx>
          <c:spPr>
            <a:solidFill>
              <a:srgbClr val="C00000"/>
            </a:solidFill>
          </c:spPr>
          <c:invertIfNegative val="0"/>
          <c:cat>
            <c:strRef>
              <c:f>tabeller!$B$5:$B$8</c:f>
              <c:strCache>
                <c:ptCount val="4"/>
                <c:pt idx="0">
                  <c:v>Singel</c:v>
                </c:pt>
                <c:pt idx="1">
                  <c:v>Moped-motorfordon</c:v>
                </c:pt>
                <c:pt idx="2">
                  <c:v>Moped-tåg/spårvagn</c:v>
                </c:pt>
                <c:pt idx="3">
                  <c:v>Moped-annat</c:v>
                </c:pt>
              </c:strCache>
            </c:strRef>
          </c:cat>
          <c:val>
            <c:numRef>
              <c:f>tabeller!$E$5:$E$8</c:f>
              <c:numCache>
                <c:formatCode>0%</c:formatCode>
                <c:ptCount val="4"/>
                <c:pt idx="0">
                  <c:v>0.34615384615384631</c:v>
                </c:pt>
                <c:pt idx="1">
                  <c:v>0.62820512820512864</c:v>
                </c:pt>
                <c:pt idx="2">
                  <c:v>2.5641025641025758E-2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v>Svårt skadade</c:v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tabeller!$B$5:$B$8</c:f>
              <c:strCache>
                <c:ptCount val="4"/>
                <c:pt idx="0">
                  <c:v>Singel</c:v>
                </c:pt>
                <c:pt idx="1">
                  <c:v>Moped-motorfordon</c:v>
                </c:pt>
                <c:pt idx="2">
                  <c:v>Moped-tåg/spårvagn</c:v>
                </c:pt>
                <c:pt idx="3">
                  <c:v>Moped-annat</c:v>
                </c:pt>
              </c:strCache>
            </c:strRef>
          </c:cat>
          <c:val>
            <c:numRef>
              <c:f>tabeller!$F$5:$F$8</c:f>
              <c:numCache>
                <c:formatCode>0%</c:formatCode>
                <c:ptCount val="4"/>
                <c:pt idx="0">
                  <c:v>0.40292275574112735</c:v>
                </c:pt>
                <c:pt idx="1">
                  <c:v>0.59133611691022703</c:v>
                </c:pt>
                <c:pt idx="2">
                  <c:v>3.131524008350746E-3</c:v>
                </c:pt>
                <c:pt idx="3">
                  <c:v>2.6096033402922812E-3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91776"/>
        <c:axId val="112893312"/>
      </c:barChart>
      <c:catAx>
        <c:axId val="11289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893312"/>
        <c:crosses val="autoZero"/>
        <c:auto val="1"/>
        <c:lblAlgn val="ctr"/>
        <c:lblOffset val="100"/>
        <c:noMultiLvlLbl val="0"/>
      </c:catAx>
      <c:valAx>
        <c:axId val="112893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2891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27156731013164"/>
          <c:y val="0.20923636689940492"/>
          <c:w val="0.26708982020865685"/>
          <c:h val="0.17452120704537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'Moped klass utveckling'!$A$46</c:f>
              <c:strCache>
                <c:ptCount val="1"/>
                <c:pt idx="0">
                  <c:v>Klass 1</c:v>
                </c:pt>
              </c:strCache>
            </c:strRef>
          </c:tx>
          <c:cat>
            <c:numRef>
              <c:f>'Moped klass utveckling'!$M$45:$Q$45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'Moped klass utveckling'!$M$46:$Q$46</c:f>
              <c:numCache>
                <c:formatCode>0%</c:formatCode>
                <c:ptCount val="5"/>
                <c:pt idx="0">
                  <c:v>0.51465545587924355</c:v>
                </c:pt>
                <c:pt idx="1">
                  <c:v>0.58124207968116959</c:v>
                </c:pt>
                <c:pt idx="2">
                  <c:v>0.58095986479342143</c:v>
                </c:pt>
                <c:pt idx="3">
                  <c:v>0.62486850555218265</c:v>
                </c:pt>
                <c:pt idx="4">
                  <c:v>0.5750733642845498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'Moped klass utveckling'!$A$47</c:f>
              <c:strCache>
                <c:ptCount val="1"/>
                <c:pt idx="0">
                  <c:v>Klass 2</c:v>
                </c:pt>
              </c:strCache>
            </c:strRef>
          </c:tx>
          <c:cat>
            <c:numRef>
              <c:f>'Moped klass utveckling'!$M$45:$Q$45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'Moped klass utveckling'!$M$47:$Q$47</c:f>
              <c:numCache>
                <c:formatCode>0%</c:formatCode>
                <c:ptCount val="5"/>
                <c:pt idx="0">
                  <c:v>0.48534454412075967</c:v>
                </c:pt>
                <c:pt idx="1">
                  <c:v>0.41875792031882941</c:v>
                </c:pt>
                <c:pt idx="2">
                  <c:v>0.41904013520657907</c:v>
                </c:pt>
                <c:pt idx="3">
                  <c:v>0.37513149444781885</c:v>
                </c:pt>
                <c:pt idx="4">
                  <c:v>0.42492663571545236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252224"/>
        <c:axId val="113253760"/>
      </c:lineChart>
      <c:catAx>
        <c:axId val="11325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253760"/>
        <c:crosses val="autoZero"/>
        <c:auto val="1"/>
        <c:lblAlgn val="ctr"/>
        <c:lblOffset val="100"/>
        <c:noMultiLvlLbl val="0"/>
      </c:catAx>
      <c:valAx>
        <c:axId val="1132537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32522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'Moped klass utveckling'!$A$3</c:f>
              <c:strCache>
                <c:ptCount val="1"/>
                <c:pt idx="0">
                  <c:v>Klass 1</c:v>
                </c:pt>
              </c:strCache>
            </c:strRef>
          </c:tx>
          <c:cat>
            <c:numRef>
              <c:f>'Moped klass utveckling'!$I$25:$M$25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'Moped klass utveckling'!$I$26:$M$26</c:f>
              <c:numCache>
                <c:formatCode>0%</c:formatCode>
                <c:ptCount val="5"/>
                <c:pt idx="0">
                  <c:v>0.514655455879243</c:v>
                </c:pt>
                <c:pt idx="1">
                  <c:v>0.58124207968116959</c:v>
                </c:pt>
                <c:pt idx="2">
                  <c:v>0.58095986479342132</c:v>
                </c:pt>
                <c:pt idx="3">
                  <c:v>0.62486850555218265</c:v>
                </c:pt>
                <c:pt idx="4">
                  <c:v>0.5750733642845498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'Moped klass utveckling'!$A$4</c:f>
              <c:strCache>
                <c:ptCount val="1"/>
                <c:pt idx="0">
                  <c:v>Klass 2</c:v>
                </c:pt>
              </c:strCache>
            </c:strRef>
          </c:tx>
          <c:cat>
            <c:numRef>
              <c:f>'Moped klass utveckling'!$I$25:$M$25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'Moped klass utveckling'!$I$27:$M$27</c:f>
              <c:numCache>
                <c:formatCode>0%</c:formatCode>
                <c:ptCount val="5"/>
                <c:pt idx="0">
                  <c:v>0.20962481221856552</c:v>
                </c:pt>
                <c:pt idx="1">
                  <c:v>0.17627517441349996</c:v>
                </c:pt>
                <c:pt idx="2">
                  <c:v>0.20127916194933451</c:v>
                </c:pt>
                <c:pt idx="3">
                  <c:v>0.23676237210449125</c:v>
                </c:pt>
                <c:pt idx="4">
                  <c:v>0.24141458763786247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'Moped klass utveckling'!$A$5</c:f>
              <c:strCache>
                <c:ptCount val="1"/>
                <c:pt idx="0">
                  <c:v>Okänd klass</c:v>
                </c:pt>
              </c:strCache>
            </c:strRef>
          </c:tx>
          <c:cat>
            <c:numRef>
              <c:f>'Moped klass utveckling'!$I$25:$M$25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'Moped klass utveckling'!$I$28:$M$28</c:f>
              <c:numCache>
                <c:formatCode>0%</c:formatCode>
                <c:ptCount val="5"/>
                <c:pt idx="0">
                  <c:v>0.2757197319021919</c:v>
                </c:pt>
                <c:pt idx="1">
                  <c:v>0.242482745905331</c:v>
                </c:pt>
                <c:pt idx="2">
                  <c:v>0.21776097325724444</c:v>
                </c:pt>
                <c:pt idx="3">
                  <c:v>0.1383691223433284</c:v>
                </c:pt>
                <c:pt idx="4">
                  <c:v>0.18351204807758917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285760"/>
        <c:axId val="113287552"/>
      </c:lineChart>
      <c:catAx>
        <c:axId val="11328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287552"/>
        <c:crosses val="autoZero"/>
        <c:auto val="1"/>
        <c:lblAlgn val="ctr"/>
        <c:lblOffset val="100"/>
        <c:noMultiLvlLbl val="0"/>
      </c:catAx>
      <c:valAx>
        <c:axId val="113287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32857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'Moped klass utveckling'!$A$46</c:f>
              <c:strCache>
                <c:ptCount val="1"/>
                <c:pt idx="0">
                  <c:v>Klass 1</c:v>
                </c:pt>
              </c:strCache>
            </c:strRef>
          </c:tx>
          <c:invertIfNegative val="0"/>
          <c:cat>
            <c:strRef>
              <c:f>'Moped klass utveckling'!$C$31:$E$31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'Moped klass utveckling'!$C$66:$E$66</c:f>
              <c:numCache>
                <c:formatCode>0%</c:formatCode>
                <c:ptCount val="3"/>
                <c:pt idx="0">
                  <c:v>0.20327062973024768</c:v>
                </c:pt>
                <c:pt idx="1">
                  <c:v>8.8090897728597767E-2</c:v>
                </c:pt>
                <c:pt idx="2">
                  <c:v>3.1963830660741051E-2</c:v>
                </c:pt>
              </c:numCache>
            </c:numRef>
          </c:val>
        </c:ser>
        <c:ser>
          <c:idx val="1"/>
          <c:order val="1"/>
          <c:tx>
            <c:strRef>
              <c:f>'Moped klass utveckling'!$A$47</c:f>
              <c:strCache>
                <c:ptCount val="1"/>
                <c:pt idx="0">
                  <c:v>Klass 2</c:v>
                </c:pt>
              </c:strCache>
            </c:strRef>
          </c:tx>
          <c:invertIfNegative val="0"/>
          <c:cat>
            <c:strRef>
              <c:f>'Moped klass utveckling'!$C$31:$E$31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'Moped klass utveckling'!$C$67:$E$67</c:f>
              <c:numCache>
                <c:formatCode>0%</c:formatCode>
                <c:ptCount val="3"/>
                <c:pt idx="0">
                  <c:v>0.25422379206567436</c:v>
                </c:pt>
                <c:pt idx="1">
                  <c:v>0.12242737305950582</c:v>
                </c:pt>
                <c:pt idx="2">
                  <c:v>5.0618335555518812E-2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335680"/>
        <c:axId val="113349760"/>
      </c:barChart>
      <c:catAx>
        <c:axId val="113335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3349760"/>
        <c:crosses val="autoZero"/>
        <c:auto val="1"/>
        <c:lblAlgn val="ctr"/>
        <c:lblOffset val="100"/>
        <c:noMultiLvlLbl val="0"/>
      </c:catAx>
      <c:valAx>
        <c:axId val="1133497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3335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Moped!$E$215:$E$217</c:f>
              <c:strCache>
                <c:ptCount val="3"/>
                <c:pt idx="0">
                  <c:v>Använt hjälm</c:v>
                </c:pt>
                <c:pt idx="1">
                  <c:v>Ej använt hjälm</c:v>
                </c:pt>
                <c:pt idx="2">
                  <c:v>Okänt</c:v>
                </c:pt>
              </c:strCache>
            </c:strRef>
          </c:cat>
          <c:val>
            <c:numRef>
              <c:f>Moped!$F$215:$F$217</c:f>
              <c:numCache>
                <c:formatCode>0%</c:formatCode>
                <c:ptCount val="3"/>
                <c:pt idx="0">
                  <c:v>0.79713494364801762</c:v>
                </c:pt>
                <c:pt idx="1">
                  <c:v>8.8423172458468563E-2</c:v>
                </c:pt>
                <c:pt idx="2">
                  <c:v>0.11444188389350196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 rtl="0">
            <a:defRPr/>
          </a:pPr>
          <a:endParaRPr lang="sv-SE"/>
        </a:p>
      </c:txPr>
    </c:legend>
    <c:plotVisOnly val="1"/>
    <c:dispBlanksAs val="zero"/>
    <c:showDLblsOverMax val="0"/>
  </c:chart>
  <c:txPr>
    <a:bodyPr/>
    <a:lstStyle/>
    <a:p>
      <a:pPr>
        <a:defRPr sz="2000" baseline="0"/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Moped!$A$201</c:f>
              <c:strCache>
                <c:ptCount val="1"/>
                <c:pt idx="0">
                  <c:v>Använt hjälm</c:v>
                </c:pt>
              </c:strCache>
            </c:strRef>
          </c:tx>
          <c:invertIfNegative val="0"/>
          <c:cat>
            <c:strRef>
              <c:f>Moped!$C$209:$E$209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Moped!$C$210:$E$210</c:f>
              <c:numCache>
                <c:formatCode>0%</c:formatCode>
                <c:ptCount val="3"/>
                <c:pt idx="0">
                  <c:v>0.19009647021956722</c:v>
                </c:pt>
                <c:pt idx="1">
                  <c:v>7.250016969948414E-2</c:v>
                </c:pt>
                <c:pt idx="2">
                  <c:v>2.2804369520620597E-2</c:v>
                </c:pt>
              </c:numCache>
            </c:numRef>
          </c:val>
        </c:ser>
        <c:ser>
          <c:idx val="1"/>
          <c:order val="1"/>
          <c:tx>
            <c:strRef>
              <c:f>Moped!$A$202</c:f>
              <c:strCache>
                <c:ptCount val="1"/>
                <c:pt idx="0">
                  <c:v>Ej använt hjälm</c:v>
                </c:pt>
              </c:strCache>
            </c:strRef>
          </c:tx>
          <c:invertIfNegative val="0"/>
          <c:cat>
            <c:strRef>
              <c:f>Moped!$C$209:$E$209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Moped!$C$211:$E$211</c:f>
              <c:numCache>
                <c:formatCode>0%</c:formatCode>
                <c:ptCount val="3"/>
                <c:pt idx="0">
                  <c:v>0.24014422383699799</c:v>
                </c:pt>
                <c:pt idx="1">
                  <c:v>0.11938934173359959</c:v>
                </c:pt>
                <c:pt idx="2">
                  <c:v>6.0347153372872463E-2</c:v>
                </c:pt>
              </c:numCache>
            </c:numRef>
          </c:val>
        </c:ser>
        <c:ser>
          <c:idx val="2"/>
          <c:order val="2"/>
          <c:tx>
            <c:strRef>
              <c:f>Moped!$A$203</c:f>
              <c:strCache>
                <c:ptCount val="1"/>
                <c:pt idx="0">
                  <c:v>Okänt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72532417033061E-2"/>
                  <c:y val="3.0408505953482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Moped!$C$209:$E$209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Moped!$C$212:$E$212</c:f>
              <c:numCache>
                <c:formatCode>0%</c:formatCode>
                <c:ptCount val="3"/>
                <c:pt idx="0">
                  <c:v>0.21343739766803027</c:v>
                </c:pt>
                <c:pt idx="1">
                  <c:v>8.9140299914898524E-2</c:v>
                </c:pt>
                <c:pt idx="2">
                  <c:v>3.3527476458820669E-2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819968"/>
        <c:axId val="108862080"/>
      </c:barChart>
      <c:catAx>
        <c:axId val="1088199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8862080"/>
        <c:crosses val="autoZero"/>
        <c:auto val="1"/>
        <c:lblAlgn val="ctr"/>
        <c:lblOffset val="100"/>
        <c:noMultiLvlLbl val="0"/>
      </c:catAx>
      <c:valAx>
        <c:axId val="108862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8819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Moped!$AE$198</c:f>
              <c:strCache>
                <c:ptCount val="1"/>
                <c:pt idx="0">
                  <c:v>Använt hjälm</c:v>
                </c:pt>
              </c:strCache>
            </c:strRef>
          </c:tx>
          <c:cat>
            <c:numRef>
              <c:f>Moped!$Q$199:$Q$203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Moped!$AE$199:$AE$203</c:f>
              <c:numCache>
                <c:formatCode>0%</c:formatCode>
                <c:ptCount val="5"/>
                <c:pt idx="0">
                  <c:v>0.80635513307758622</c:v>
                </c:pt>
                <c:pt idx="1">
                  <c:v>0.76808001339153398</c:v>
                </c:pt>
                <c:pt idx="2">
                  <c:v>0.79889130780875761</c:v>
                </c:pt>
                <c:pt idx="3">
                  <c:v>0.81965471484482866</c:v>
                </c:pt>
                <c:pt idx="4">
                  <c:v>0.80377919019079846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Moped!$AF$198</c:f>
              <c:strCache>
                <c:ptCount val="1"/>
                <c:pt idx="0">
                  <c:v>Ej använt hjälm</c:v>
                </c:pt>
              </c:strCache>
            </c:strRef>
          </c:tx>
          <c:cat>
            <c:numRef>
              <c:f>Moped!$Q$199:$Q$203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Moped!$AF$199:$AF$203</c:f>
              <c:numCache>
                <c:formatCode>0%</c:formatCode>
                <c:ptCount val="5"/>
                <c:pt idx="0">
                  <c:v>7.8749819570231416E-2</c:v>
                </c:pt>
                <c:pt idx="1">
                  <c:v>8.5776209942886747E-2</c:v>
                </c:pt>
                <c:pt idx="2">
                  <c:v>0.10088167257642269</c:v>
                </c:pt>
                <c:pt idx="3">
                  <c:v>8.5754434284133416E-2</c:v>
                </c:pt>
                <c:pt idx="4">
                  <c:v>9.1288244628038459E-2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Moped!$AG$198</c:f>
              <c:strCache>
                <c:ptCount val="1"/>
                <c:pt idx="0">
                  <c:v>Okänt</c:v>
                </c:pt>
              </c:strCache>
            </c:strRef>
          </c:tx>
          <c:cat>
            <c:numRef>
              <c:f>Moped!$Q$199:$Q$203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Moped!$AG$199:$AG$203</c:f>
              <c:numCache>
                <c:formatCode>0%</c:formatCode>
                <c:ptCount val="5"/>
                <c:pt idx="0">
                  <c:v>0.11489504735218353</c:v>
                </c:pt>
                <c:pt idx="1">
                  <c:v>0.14614377666558118</c:v>
                </c:pt>
                <c:pt idx="2">
                  <c:v>0.10022701961481982</c:v>
                </c:pt>
                <c:pt idx="3">
                  <c:v>9.4590850871039536E-2</c:v>
                </c:pt>
                <c:pt idx="4">
                  <c:v>0.10493256518116406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01888"/>
        <c:axId val="108903424"/>
      </c:lineChart>
      <c:catAx>
        <c:axId val="10890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903424"/>
        <c:crosses val="autoZero"/>
        <c:auto val="1"/>
        <c:lblAlgn val="ctr"/>
        <c:lblOffset val="100"/>
        <c:noMultiLvlLbl val="0"/>
      </c:catAx>
      <c:valAx>
        <c:axId val="108903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89018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Diagram!$D$29</c:f>
              <c:strCache>
                <c:ptCount val="1"/>
                <c:pt idx="0">
                  <c:v>Fotgängare</c:v>
                </c:pt>
              </c:strCache>
            </c:strRef>
          </c:tx>
          <c:cat>
            <c:numRef>
              <c:f>Diagram!$B$30:$B$34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Diagram!$D$30:$D$34</c:f>
              <c:numCache>
                <c:formatCode>#,##0</c:formatCode>
                <c:ptCount val="5"/>
                <c:pt idx="0">
                  <c:v>292.63499999999999</c:v>
                </c:pt>
                <c:pt idx="1">
                  <c:v>307.17099999999999</c:v>
                </c:pt>
                <c:pt idx="2">
                  <c:v>311.32499999999999</c:v>
                </c:pt>
                <c:pt idx="3">
                  <c:v>236.99700000000001</c:v>
                </c:pt>
                <c:pt idx="4">
                  <c:v>256.00200000000001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Diagram!$E$29</c:f>
              <c:strCache>
                <c:ptCount val="1"/>
                <c:pt idx="0">
                  <c:v>På cykel</c:v>
                </c:pt>
              </c:strCache>
            </c:strRef>
          </c:tx>
          <c:cat>
            <c:numRef>
              <c:f>Diagram!$B$30:$B$34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Diagram!$E$30:$E$34</c:f>
              <c:numCache>
                <c:formatCode>#,##0</c:formatCode>
                <c:ptCount val="5"/>
                <c:pt idx="0">
                  <c:v>1765.0239999999999</c:v>
                </c:pt>
                <c:pt idx="1">
                  <c:v>1854.0160000000001</c:v>
                </c:pt>
                <c:pt idx="2">
                  <c:v>1876.6239999999998</c:v>
                </c:pt>
                <c:pt idx="3">
                  <c:v>1740.5989999999999</c:v>
                </c:pt>
                <c:pt idx="4">
                  <c:v>1870.8109999999999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Diagram!$F$29</c:f>
              <c:strCache>
                <c:ptCount val="1"/>
                <c:pt idx="0">
                  <c:v>På moped</c:v>
                </c:pt>
              </c:strCache>
            </c:strRef>
          </c:tx>
          <c:cat>
            <c:numRef>
              <c:f>Diagram!$B$30:$B$34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Diagram!$F$30:$F$34</c:f>
              <c:numCache>
                <c:formatCode>#,##0</c:formatCode>
                <c:ptCount val="5"/>
                <c:pt idx="0">
                  <c:v>547.79500000000041</c:v>
                </c:pt>
                <c:pt idx="1">
                  <c:v>501.387</c:v>
                </c:pt>
                <c:pt idx="2">
                  <c:v>503.959</c:v>
                </c:pt>
                <c:pt idx="3">
                  <c:v>320.84500000000008</c:v>
                </c:pt>
                <c:pt idx="4">
                  <c:v>320.709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Diagram!$G$29</c:f>
              <c:strCache>
                <c:ptCount val="1"/>
                <c:pt idx="0">
                  <c:v>På motorcykel</c:v>
                </c:pt>
              </c:strCache>
            </c:strRef>
          </c:tx>
          <c:cat>
            <c:numRef>
              <c:f>Diagram!$B$30:$B$34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Diagram!$G$30:$G$34</c:f>
              <c:numCache>
                <c:formatCode>#,##0</c:formatCode>
                <c:ptCount val="5"/>
                <c:pt idx="0">
                  <c:v>390.07299999999975</c:v>
                </c:pt>
                <c:pt idx="1">
                  <c:v>376.03099999999978</c:v>
                </c:pt>
                <c:pt idx="2">
                  <c:v>436.00200000000001</c:v>
                </c:pt>
                <c:pt idx="3">
                  <c:v>352.37700000000001</c:v>
                </c:pt>
                <c:pt idx="4">
                  <c:v>337.54500000000002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56288"/>
        <c:axId val="108962176"/>
      </c:lineChart>
      <c:catAx>
        <c:axId val="1089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962176"/>
        <c:crosses val="autoZero"/>
        <c:auto val="1"/>
        <c:lblAlgn val="ctr"/>
        <c:lblOffset val="100"/>
        <c:noMultiLvlLbl val="0"/>
      </c:catAx>
      <c:valAx>
        <c:axId val="1089621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89562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Diagram!$D$29</c:f>
              <c:strCache>
                <c:ptCount val="1"/>
                <c:pt idx="0">
                  <c:v>Fotgängare</c:v>
                </c:pt>
              </c:strCache>
            </c:strRef>
          </c:tx>
          <c:cat>
            <c:numRef>
              <c:f>Diagram!$B$36:$B$40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Diagram!$D$36:$D$40</c:f>
              <c:numCache>
                <c:formatCode>#,##0</c:formatCode>
                <c:ptCount val="5"/>
                <c:pt idx="0">
                  <c:v>45.389000000000003</c:v>
                </c:pt>
                <c:pt idx="1">
                  <c:v>48.688000000000002</c:v>
                </c:pt>
                <c:pt idx="2">
                  <c:v>45.267000000000003</c:v>
                </c:pt>
                <c:pt idx="3">
                  <c:v>25.846</c:v>
                </c:pt>
                <c:pt idx="4">
                  <c:v>28.658000000000001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Diagram!$E$29</c:f>
              <c:strCache>
                <c:ptCount val="1"/>
                <c:pt idx="0">
                  <c:v>På cykel</c:v>
                </c:pt>
              </c:strCache>
            </c:strRef>
          </c:tx>
          <c:cat>
            <c:numRef>
              <c:f>Diagram!$B$36:$B$40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Diagram!$E$36:$E$40</c:f>
              <c:numCache>
                <c:formatCode>#,##0</c:formatCode>
                <c:ptCount val="5"/>
                <c:pt idx="0">
                  <c:v>502.19900000000001</c:v>
                </c:pt>
                <c:pt idx="1">
                  <c:v>448.66199999999975</c:v>
                </c:pt>
                <c:pt idx="2">
                  <c:v>451.38200000000001</c:v>
                </c:pt>
                <c:pt idx="3">
                  <c:v>385.73699999999963</c:v>
                </c:pt>
                <c:pt idx="4">
                  <c:v>394.90699999999958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Diagram!$F$29</c:f>
              <c:strCache>
                <c:ptCount val="1"/>
                <c:pt idx="0">
                  <c:v>På moped</c:v>
                </c:pt>
              </c:strCache>
            </c:strRef>
          </c:tx>
          <c:cat>
            <c:numRef>
              <c:f>Diagram!$B$36:$B$40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Diagram!$F$36:$F$40</c:f>
              <c:numCache>
                <c:formatCode>#,##0</c:formatCode>
                <c:ptCount val="5"/>
                <c:pt idx="0">
                  <c:v>403.03799999999978</c:v>
                </c:pt>
                <c:pt idx="1">
                  <c:v>331.77499999999975</c:v>
                </c:pt>
                <c:pt idx="2">
                  <c:v>315.78799999999978</c:v>
                </c:pt>
                <c:pt idx="3">
                  <c:v>173.32100000000011</c:v>
                </c:pt>
                <c:pt idx="4">
                  <c:v>167.53900000000002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Diagram!$G$29</c:f>
              <c:strCache>
                <c:ptCount val="1"/>
                <c:pt idx="0">
                  <c:v>På motorcykel</c:v>
                </c:pt>
              </c:strCache>
            </c:strRef>
          </c:tx>
          <c:cat>
            <c:numRef>
              <c:f>Diagram!$B$36:$B$40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Diagram!$G$36:$G$40</c:f>
              <c:numCache>
                <c:formatCode>#,##0</c:formatCode>
                <c:ptCount val="5"/>
                <c:pt idx="0">
                  <c:v>25.042999999999989</c:v>
                </c:pt>
                <c:pt idx="1">
                  <c:v>19.158000000000001</c:v>
                </c:pt>
                <c:pt idx="2">
                  <c:v>24.227</c:v>
                </c:pt>
                <c:pt idx="3">
                  <c:v>14.007</c:v>
                </c:pt>
                <c:pt idx="4">
                  <c:v>11.057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002752"/>
        <c:axId val="109004288"/>
      </c:lineChart>
      <c:catAx>
        <c:axId val="10900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004288"/>
        <c:crosses val="autoZero"/>
        <c:auto val="1"/>
        <c:lblAlgn val="ctr"/>
        <c:lblOffset val="100"/>
        <c:noMultiLvlLbl val="0"/>
      </c:catAx>
      <c:valAx>
        <c:axId val="1090042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90027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aseline="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Färdsätt!$A$4</c:f>
              <c:strCache>
                <c:ptCount val="1"/>
                <c:pt idx="0">
                  <c:v>I personbil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Färdsätt!$C$4:$E$4</c:f>
              <c:numCache>
                <c:formatCode>0%</c:formatCode>
                <c:ptCount val="3"/>
                <c:pt idx="0">
                  <c:v>0.15113953838332544</c:v>
                </c:pt>
                <c:pt idx="1">
                  <c:v>7.7734987681788895E-2</c:v>
                </c:pt>
                <c:pt idx="2">
                  <c:v>2.6362678276388673E-2</c:v>
                </c:pt>
              </c:numCache>
            </c:numRef>
          </c:val>
        </c:ser>
        <c:ser>
          <c:idx val="1"/>
          <c:order val="1"/>
          <c:tx>
            <c:strRef>
              <c:f>Färdsätt!$A$5</c:f>
              <c:strCache>
                <c:ptCount val="1"/>
                <c:pt idx="0">
                  <c:v>På cykel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Färdsätt!$C$5:$E$5</c:f>
              <c:numCache>
                <c:formatCode>0%</c:formatCode>
                <c:ptCount val="3"/>
                <c:pt idx="0">
                  <c:v>0.21129384422147712</c:v>
                </c:pt>
                <c:pt idx="1">
                  <c:v>8.0538000113821728E-2</c:v>
                </c:pt>
                <c:pt idx="2">
                  <c:v>2.8763069675179442E-2</c:v>
                </c:pt>
              </c:numCache>
            </c:numRef>
          </c:val>
        </c:ser>
        <c:ser>
          <c:idx val="2"/>
          <c:order val="2"/>
          <c:tx>
            <c:strRef>
              <c:f>Färdsätt!$A$6</c:f>
              <c:strCache>
                <c:ptCount val="1"/>
                <c:pt idx="0">
                  <c:v>På motorcykel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Färdsätt!$C$6:$E$6</c:f>
              <c:numCache>
                <c:formatCode>0%</c:formatCode>
                <c:ptCount val="3"/>
                <c:pt idx="0">
                  <c:v>0.30755454341122057</c:v>
                </c:pt>
                <c:pt idx="1">
                  <c:v>0.1412853716481042</c:v>
                </c:pt>
                <c:pt idx="2">
                  <c:v>5.2230593864189392E-2</c:v>
                </c:pt>
              </c:numCache>
            </c:numRef>
          </c:val>
        </c:ser>
        <c:ser>
          <c:idx val="3"/>
          <c:order val="3"/>
          <c:tx>
            <c:strRef>
              <c:f>Färdsätt!$A$7</c:f>
              <c:strCache>
                <c:ptCount val="1"/>
                <c:pt idx="0">
                  <c:v>På moped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Färdsätt!$C$7:$E$7</c:f>
              <c:numCache>
                <c:formatCode>0%</c:formatCode>
                <c:ptCount val="3"/>
                <c:pt idx="0">
                  <c:v>0.19616646162604523</c:v>
                </c:pt>
                <c:pt idx="1">
                  <c:v>7.7637216476037413E-2</c:v>
                </c:pt>
                <c:pt idx="2">
                  <c:v>2.6643963771237907E-2</c:v>
                </c:pt>
              </c:numCache>
            </c:numRef>
          </c:val>
        </c:ser>
        <c:ser>
          <c:idx val="4"/>
          <c:order val="4"/>
          <c:tx>
            <c:strRef>
              <c:f>Färdsätt!$A$8</c:f>
              <c:strCache>
                <c:ptCount val="1"/>
                <c:pt idx="0">
                  <c:v>Påkörda fotgängare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Färdsätt!$C$8:$E$8</c:f>
              <c:numCache>
                <c:formatCode>0%</c:formatCode>
                <c:ptCount val="3"/>
                <c:pt idx="0">
                  <c:v>0.25932039147179187</c:v>
                </c:pt>
                <c:pt idx="1">
                  <c:v>0.12668763796462787</c:v>
                </c:pt>
                <c:pt idx="2">
                  <c:v>5.1332721963196694E-2</c:v>
                </c:pt>
              </c:numCache>
            </c:numRef>
          </c:val>
        </c:ser>
        <c:ser>
          <c:idx val="5"/>
          <c:order val="5"/>
          <c:tx>
            <c:strRef>
              <c:f>Färdsätt!$A$9</c:f>
              <c:strCache>
                <c:ptCount val="1"/>
                <c:pt idx="0">
                  <c:v>I buss/lastbil/övrigt</c:v>
                </c:pt>
              </c:strCache>
            </c:strRef>
          </c:tx>
          <c:invertIfNegative val="0"/>
          <c:cat>
            <c:strRef>
              <c:f>Färdsätt!$C$2:$E$2</c:f>
              <c:strCache>
                <c:ptCount val="3"/>
                <c:pt idx="0">
                  <c:v>≥1 %</c:v>
                </c:pt>
                <c:pt idx="1">
                  <c:v>≥5 %</c:v>
                </c:pt>
                <c:pt idx="2">
                  <c:v>≥10 %</c:v>
                </c:pt>
              </c:strCache>
            </c:strRef>
          </c:cat>
          <c:val>
            <c:numRef>
              <c:f>Färdsätt!$C$9:$E$9</c:f>
              <c:numCache>
                <c:formatCode>0%</c:formatCode>
                <c:ptCount val="3"/>
                <c:pt idx="0">
                  <c:v>0.18084063211006601</c:v>
                </c:pt>
                <c:pt idx="1">
                  <c:v>8.5118824830926407E-2</c:v>
                </c:pt>
                <c:pt idx="2">
                  <c:v>3.1353313516221976E-2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074688"/>
        <c:axId val="109084672"/>
      </c:barChart>
      <c:catAx>
        <c:axId val="10907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084672"/>
        <c:crosses val="autoZero"/>
        <c:auto val="1"/>
        <c:lblAlgn val="ctr"/>
        <c:lblOffset val="100"/>
        <c:noMultiLvlLbl val="0"/>
      </c:catAx>
      <c:valAx>
        <c:axId val="109084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074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aseline="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Färdsätt!$L$2</c:f>
              <c:strCache>
                <c:ptCount val="1"/>
                <c:pt idx="0">
                  <c:v>Risk för medicinsk invaliditet ≥1% givet skada</c:v>
                </c:pt>
              </c:strCache>
            </c:strRef>
          </c:tx>
          <c:invertIfNegative val="0"/>
          <c:cat>
            <c:strRef>
              <c:f>Färdsätt!$M$4:$M$9</c:f>
              <c:strCache>
                <c:ptCount val="6"/>
                <c:pt idx="0">
                  <c:v>I buss/lastbil/övrigt</c:v>
                </c:pt>
                <c:pt idx="1">
                  <c:v>Påkörda fotgängare</c:v>
                </c:pt>
                <c:pt idx="2">
                  <c:v>På moped</c:v>
                </c:pt>
                <c:pt idx="3">
                  <c:v>På motorcykel</c:v>
                </c:pt>
                <c:pt idx="4">
                  <c:v>På cykel</c:v>
                </c:pt>
                <c:pt idx="5">
                  <c:v>I personbil</c:v>
                </c:pt>
              </c:strCache>
            </c:strRef>
          </c:cat>
          <c:val>
            <c:numRef>
              <c:f>Färdsätt!$O$4:$O$9</c:f>
              <c:numCache>
                <c:formatCode>0%</c:formatCode>
                <c:ptCount val="6"/>
                <c:pt idx="0">
                  <c:v>0.18084063211006579</c:v>
                </c:pt>
                <c:pt idx="1">
                  <c:v>0.25932039147179187</c:v>
                </c:pt>
                <c:pt idx="2">
                  <c:v>0.19616646162604523</c:v>
                </c:pt>
                <c:pt idx="3">
                  <c:v>0.30755454341122057</c:v>
                </c:pt>
                <c:pt idx="4">
                  <c:v>0.21129384422147693</c:v>
                </c:pt>
                <c:pt idx="5">
                  <c:v>0.15113953838332544</c:v>
                </c:pt>
              </c:numCache>
            </c:numRef>
          </c:val>
        </c:ser>
        <c:ser>
          <c:idx val="1"/>
          <c:order val="1"/>
          <c:tx>
            <c:strRef>
              <c:f>Färdsätt!$L$1</c:f>
              <c:strCache>
                <c:ptCount val="1"/>
                <c:pt idx="0">
                  <c:v>Skadefördelning för medicinsk invaliditet ≥1%</c:v>
                </c:pt>
              </c:strCache>
            </c:strRef>
          </c:tx>
          <c:invertIfNegative val="0"/>
          <c:cat>
            <c:strRef>
              <c:f>Färdsätt!$M$4:$M$9</c:f>
              <c:strCache>
                <c:ptCount val="6"/>
                <c:pt idx="0">
                  <c:v>I buss/lastbil/övrigt</c:v>
                </c:pt>
                <c:pt idx="1">
                  <c:v>Påkörda fotgängare</c:v>
                </c:pt>
                <c:pt idx="2">
                  <c:v>På moped</c:v>
                </c:pt>
                <c:pt idx="3">
                  <c:v>På motorcykel</c:v>
                </c:pt>
                <c:pt idx="4">
                  <c:v>På cykel</c:v>
                </c:pt>
                <c:pt idx="5">
                  <c:v>I personbil</c:v>
                </c:pt>
              </c:strCache>
            </c:strRef>
          </c:cat>
          <c:val>
            <c:numRef>
              <c:f>Färdsätt!$U$4:$U$9</c:f>
              <c:numCache>
                <c:formatCode>0%</c:formatCode>
                <c:ptCount val="6"/>
                <c:pt idx="0">
                  <c:v>4.1313096988169401E-2</c:v>
                </c:pt>
                <c:pt idx="1">
                  <c:v>5.4661637371038588E-2</c:v>
                </c:pt>
                <c:pt idx="2">
                  <c:v>9.0689652327787723E-2</c:v>
                </c:pt>
                <c:pt idx="3">
                  <c:v>7.722081727544701E-2</c:v>
                </c:pt>
                <c:pt idx="4">
                  <c:v>0.3510693644056555</c:v>
                </c:pt>
                <c:pt idx="5">
                  <c:v>0.3850454316319033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116416"/>
        <c:axId val="109134592"/>
      </c:barChart>
      <c:catAx>
        <c:axId val="109116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09134592"/>
        <c:crosses val="autoZero"/>
        <c:auto val="1"/>
        <c:lblAlgn val="ctr"/>
        <c:lblOffset val="100"/>
        <c:noMultiLvlLbl val="0"/>
      </c:catAx>
      <c:valAx>
        <c:axId val="1091345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09116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RPMI ≥1 %</c:v>
          </c:tx>
          <c:invertIfNegative val="0"/>
          <c:cat>
            <c:strRef>
              <c:f>'RPMI 1, 5 och 10% MOPED'!$B$19:$B$28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Torax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MOPED'!$C$19:$C$28</c:f>
              <c:numCache>
                <c:formatCode>0%</c:formatCode>
                <c:ptCount val="10"/>
                <c:pt idx="0">
                  <c:v>0.12006829966147188</c:v>
                </c:pt>
                <c:pt idx="1">
                  <c:v>6.136750953459532E-2</c:v>
                </c:pt>
                <c:pt idx="2">
                  <c:v>4.2845511571717718E-2</c:v>
                </c:pt>
                <c:pt idx="3">
                  <c:v>0.22170030556847317</c:v>
                </c:pt>
                <c:pt idx="4">
                  <c:v>0.36692608671289267</c:v>
                </c:pt>
                <c:pt idx="5">
                  <c:v>1.4375232802297305E-2</c:v>
                </c:pt>
                <c:pt idx="6">
                  <c:v>3.1877021053569495E-2</c:v>
                </c:pt>
                <c:pt idx="7">
                  <c:v>4.0874314778373555E-3</c:v>
                </c:pt>
                <c:pt idx="8">
                  <c:v>1.8068754553036675E-2</c:v>
                </c:pt>
                <c:pt idx="9">
                  <c:v>0.11868384706414489</c:v>
                </c:pt>
              </c:numCache>
            </c:numRef>
          </c:val>
        </c:ser>
        <c:ser>
          <c:idx val="1"/>
          <c:order val="1"/>
          <c:tx>
            <c:v>RPMI ≥5 %</c:v>
          </c:tx>
          <c:invertIfNegative val="0"/>
          <c:cat>
            <c:strRef>
              <c:f>'RPMI 1, 5 och 10% MOPED'!$B$19:$B$28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Torax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MOPED'!$D$19:$D$28</c:f>
              <c:numCache>
                <c:formatCode>0%</c:formatCode>
                <c:ptCount val="10"/>
                <c:pt idx="0">
                  <c:v>0.23836531857918575</c:v>
                </c:pt>
                <c:pt idx="1">
                  <c:v>9.4042024523294007E-2</c:v>
                </c:pt>
                <c:pt idx="2">
                  <c:v>3.8073631656513604E-2</c:v>
                </c:pt>
                <c:pt idx="3">
                  <c:v>0.15051971201701744</c:v>
                </c:pt>
                <c:pt idx="4">
                  <c:v>0.37424666836426218</c:v>
                </c:pt>
                <c:pt idx="5">
                  <c:v>8.7776157294860678E-3</c:v>
                </c:pt>
                <c:pt idx="6">
                  <c:v>3.4458411463753995E-2</c:v>
                </c:pt>
                <c:pt idx="7">
                  <c:v>2.5078902084246018E-3</c:v>
                </c:pt>
                <c:pt idx="8">
                  <c:v>1.8882484123123041E-2</c:v>
                </c:pt>
                <c:pt idx="9">
                  <c:v>4.0126243334794053E-2</c:v>
                </c:pt>
              </c:numCache>
            </c:numRef>
          </c:val>
        </c:ser>
        <c:ser>
          <c:idx val="2"/>
          <c:order val="2"/>
          <c:tx>
            <c:v>RPMI ≥10 %</c:v>
          </c:tx>
          <c:invertIfNegative val="0"/>
          <c:cat>
            <c:strRef>
              <c:f>'RPMI 1, 5 och 10% MOPED'!$B$19:$B$28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Torax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MOPED'!$E$19:$E$28</c:f>
              <c:numCache>
                <c:formatCode>0%</c:formatCode>
                <c:ptCount val="10"/>
                <c:pt idx="0">
                  <c:v>0.47588687330034518</c:v>
                </c:pt>
                <c:pt idx="1">
                  <c:v>8.8523213969549264E-2</c:v>
                </c:pt>
                <c:pt idx="2">
                  <c:v>5.2795642668580396E-2</c:v>
                </c:pt>
                <c:pt idx="3">
                  <c:v>0.10163260677987122</c:v>
                </c:pt>
                <c:pt idx="4">
                  <c:v>0.19982374928631969</c:v>
                </c:pt>
                <c:pt idx="5">
                  <c:v>1.6411607084242281E-2</c:v>
                </c:pt>
                <c:pt idx="6">
                  <c:v>3.1032857032021795E-2</c:v>
                </c:pt>
                <c:pt idx="7">
                  <c:v>5.9678571215426527E-3</c:v>
                </c:pt>
                <c:pt idx="8">
                  <c:v>1.1428446387754173E-2</c:v>
                </c:pt>
                <c:pt idx="9">
                  <c:v>1.6497146369650491E-2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70048"/>
        <c:axId val="109171840"/>
      </c:barChart>
      <c:catAx>
        <c:axId val="10917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171840"/>
        <c:crosses val="autoZero"/>
        <c:auto val="1"/>
        <c:lblAlgn val="ctr"/>
        <c:lblOffset val="100"/>
        <c:noMultiLvlLbl val="0"/>
      </c:catAx>
      <c:valAx>
        <c:axId val="1091718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170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RPMI ≥1 %</c:v>
          </c:tx>
          <c:invertIfNegative val="0"/>
          <c:cat>
            <c:strRef>
              <c:f>'RPMI 1, 5 och 10% MC'!$B$19:$B$28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Bröst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MC'!$C$19:$C$28</c:f>
              <c:numCache>
                <c:formatCode>0%</c:formatCode>
                <c:ptCount val="10"/>
                <c:pt idx="0">
                  <c:v>5.4222503881374402E-2</c:v>
                </c:pt>
                <c:pt idx="1">
                  <c:v>6.0721539728421724E-2</c:v>
                </c:pt>
                <c:pt idx="2">
                  <c:v>1.7307082948931757E-2</c:v>
                </c:pt>
                <c:pt idx="3">
                  <c:v>0.27415967270205127</c:v>
                </c:pt>
                <c:pt idx="4">
                  <c:v>0.35763110937873599</c:v>
                </c:pt>
                <c:pt idx="5">
                  <c:v>3.2494244525635083E-2</c:v>
                </c:pt>
                <c:pt idx="6">
                  <c:v>8.8030950104255767E-2</c:v>
                </c:pt>
                <c:pt idx="7">
                  <c:v>8.3488261449480641E-3</c:v>
                </c:pt>
                <c:pt idx="8">
                  <c:v>6.0768275208408933E-2</c:v>
                </c:pt>
                <c:pt idx="9">
                  <c:v>4.6315795377109087E-2</c:v>
                </c:pt>
              </c:numCache>
            </c:numRef>
          </c:val>
        </c:ser>
        <c:ser>
          <c:idx val="1"/>
          <c:order val="1"/>
          <c:tx>
            <c:v>RPMI ≥5 %</c:v>
          </c:tx>
          <c:invertIfNegative val="0"/>
          <c:cat>
            <c:strRef>
              <c:f>'RPMI 1, 5 och 10% MC'!$B$19:$B$28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Bröst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MC'!$D$19:$D$28</c:f>
              <c:numCache>
                <c:formatCode>0%</c:formatCode>
                <c:ptCount val="10"/>
                <c:pt idx="0">
                  <c:v>0.11071552334936154</c:v>
                </c:pt>
                <c:pt idx="1">
                  <c:v>9.2777224739707495E-2</c:v>
                </c:pt>
                <c:pt idx="2">
                  <c:v>1.7675636183845458E-2</c:v>
                </c:pt>
                <c:pt idx="3">
                  <c:v>0.19077238203918129</c:v>
                </c:pt>
                <c:pt idx="4">
                  <c:v>0.37433147998135607</c:v>
                </c:pt>
                <c:pt idx="5">
                  <c:v>2.0516363427677806E-2</c:v>
                </c:pt>
                <c:pt idx="6">
                  <c:v>0.10093741791798906</c:v>
                </c:pt>
                <c:pt idx="7">
                  <c:v>7.1183724641485724E-3</c:v>
                </c:pt>
                <c:pt idx="8">
                  <c:v>6.8852871518341213E-2</c:v>
                </c:pt>
                <c:pt idx="9">
                  <c:v>1.6302728378356151E-2</c:v>
                </c:pt>
              </c:numCache>
            </c:numRef>
          </c:val>
        </c:ser>
        <c:ser>
          <c:idx val="2"/>
          <c:order val="2"/>
          <c:tx>
            <c:v>RPMI ≥10 %</c:v>
          </c:tx>
          <c:invertIfNegative val="0"/>
          <c:cat>
            <c:strRef>
              <c:f>'RPMI 1, 5 och 10% MC'!$B$19:$B$28</c:f>
              <c:strCache>
                <c:ptCount val="10"/>
                <c:pt idx="0">
                  <c:v>Huvud</c:v>
                </c:pt>
                <c:pt idx="1">
                  <c:v>Nacke/hals</c:v>
                </c:pt>
                <c:pt idx="2">
                  <c:v>Ansikte</c:v>
                </c:pt>
                <c:pt idx="3">
                  <c:v>Arm</c:v>
                </c:pt>
                <c:pt idx="4">
                  <c:v>Ben</c:v>
                </c:pt>
                <c:pt idx="5">
                  <c:v>Bröst</c:v>
                </c:pt>
                <c:pt idx="6">
                  <c:v>Bröstrygg</c:v>
                </c:pt>
                <c:pt idx="7">
                  <c:v>Buk</c:v>
                </c:pt>
                <c:pt idx="8">
                  <c:v>Ländrygg</c:v>
                </c:pt>
                <c:pt idx="9">
                  <c:v>Utvärtes</c:v>
                </c:pt>
              </c:strCache>
            </c:strRef>
          </c:cat>
          <c:val>
            <c:numRef>
              <c:f>'RPMI 1, 5 och 10% MC'!$E$19:$E$28</c:f>
              <c:numCache>
                <c:formatCode>0%</c:formatCode>
                <c:ptCount val="10"/>
                <c:pt idx="0">
                  <c:v>0.24918289922286571</c:v>
                </c:pt>
                <c:pt idx="1">
                  <c:v>8.0893137122362749E-2</c:v>
                </c:pt>
                <c:pt idx="2">
                  <c:v>3.4138505709936449E-2</c:v>
                </c:pt>
                <c:pt idx="3">
                  <c:v>0.14820263458536731</c:v>
                </c:pt>
                <c:pt idx="4">
                  <c:v>0.24995178448660607</c:v>
                </c:pt>
                <c:pt idx="5">
                  <c:v>4.1327582925880402E-2</c:v>
                </c:pt>
                <c:pt idx="6">
                  <c:v>0.12340608482983828</c:v>
                </c:pt>
                <c:pt idx="7">
                  <c:v>1.4736967554965079E-2</c:v>
                </c:pt>
                <c:pt idx="8">
                  <c:v>4.9907060993749086E-2</c:v>
                </c:pt>
                <c:pt idx="9">
                  <c:v>8.2533425685001275E-3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77888"/>
        <c:axId val="109479424"/>
      </c:barChart>
      <c:catAx>
        <c:axId val="109477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479424"/>
        <c:crosses val="autoZero"/>
        <c:auto val="1"/>
        <c:lblAlgn val="ctr"/>
        <c:lblOffset val="100"/>
        <c:noMultiLvlLbl val="0"/>
      </c:catAx>
      <c:valAx>
        <c:axId val="109479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477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'Färdsätt per år'!$A$27</c:f>
              <c:strCache>
                <c:ptCount val="1"/>
                <c:pt idx="0">
                  <c:v>I Personbil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år'!$H$27:$L$27</c:f>
              <c:numCache>
                <c:formatCode>0%</c:formatCode>
                <c:ptCount val="5"/>
                <c:pt idx="0">
                  <c:v>0.40827120938954437</c:v>
                </c:pt>
                <c:pt idx="1">
                  <c:v>0.39486743892373088</c:v>
                </c:pt>
                <c:pt idx="2">
                  <c:v>0.36593447630584852</c:v>
                </c:pt>
                <c:pt idx="3">
                  <c:v>0.38834712758583501</c:v>
                </c:pt>
                <c:pt idx="4">
                  <c:v>0.35441586732468355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'Färdsätt per år'!$A$28</c:f>
              <c:strCache>
                <c:ptCount val="1"/>
                <c:pt idx="0">
                  <c:v>På cykel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år'!$H$28:$L$28</c:f>
              <c:numCache>
                <c:formatCode>0%</c:formatCode>
                <c:ptCount val="5"/>
                <c:pt idx="0">
                  <c:v>0.32158471827317875</c:v>
                </c:pt>
                <c:pt idx="1">
                  <c:v>0.33682028387892143</c:v>
                </c:pt>
                <c:pt idx="2">
                  <c:v>0.35621092112770686</c:v>
                </c:pt>
                <c:pt idx="3">
                  <c:v>0.37026553734111017</c:v>
                </c:pt>
                <c:pt idx="4">
                  <c:v>0.39274979516571606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'Färdsätt per år'!$A$29</c:f>
              <c:strCache>
                <c:ptCount val="1"/>
                <c:pt idx="0">
                  <c:v>På motorcykel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år'!$H$29:$L$29</c:f>
              <c:numCache>
                <c:formatCode>0%</c:formatCode>
                <c:ptCount val="5"/>
                <c:pt idx="0">
                  <c:v>7.2810799235337273E-2</c:v>
                </c:pt>
                <c:pt idx="1">
                  <c:v>7.3619713580352575E-2</c:v>
                </c:pt>
                <c:pt idx="2">
                  <c:v>8.2645234438650836E-2</c:v>
                </c:pt>
                <c:pt idx="3">
                  <c:v>7.4936195251217932E-2</c:v>
                </c:pt>
                <c:pt idx="4">
                  <c:v>8.7919456741265917E-2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'Färdsätt per år'!$A$30</c:f>
              <c:strCache>
                <c:ptCount val="1"/>
                <c:pt idx="0">
                  <c:v>På moped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år'!$H$30:$L$30</c:f>
              <c:numCache>
                <c:formatCode>0%</c:formatCode>
                <c:ptCount val="5"/>
                <c:pt idx="0">
                  <c:v>0.10488809032117855</c:v>
                </c:pt>
                <c:pt idx="1">
                  <c:v>9.5702486696509326E-2</c:v>
                </c:pt>
                <c:pt idx="2">
                  <c:v>0.100870487541018</c:v>
                </c:pt>
                <c:pt idx="3">
                  <c:v>7.169618187735291E-2</c:v>
                </c:pt>
                <c:pt idx="4">
                  <c:v>6.9766884038350921E-2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'Färdsätt per år'!$A$31</c:f>
              <c:strCache>
                <c:ptCount val="1"/>
                <c:pt idx="0">
                  <c:v>Påkörda fotgängare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år'!$H$31:$L$31</c:f>
              <c:numCache>
                <c:formatCode>0%</c:formatCode>
                <c:ptCount val="5"/>
                <c:pt idx="0">
                  <c:v>5.3996701160676522E-2</c:v>
                </c:pt>
                <c:pt idx="1">
                  <c:v>5.9542745315538811E-2</c:v>
                </c:pt>
                <c:pt idx="2">
                  <c:v>5.9059697872062181E-2</c:v>
                </c:pt>
                <c:pt idx="3">
                  <c:v>4.8992362239203432E-2</c:v>
                </c:pt>
                <c:pt idx="4">
                  <c:v>4.7675216146750896E-2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'Färdsätt per år'!$A$32</c:f>
              <c:strCache>
                <c:ptCount val="1"/>
                <c:pt idx="0">
                  <c:v>I buss/lastbil/övrigt</c:v>
                </c:pt>
              </c:strCache>
            </c:strRef>
          </c:tx>
          <c:cat>
            <c:numRef>
              <c:f>'Färdsätt per år'!$H$26:$L$26</c:f>
              <c:numCache>
                <c:formatCode>0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år'!$H$32:$L$32</c:f>
              <c:numCache>
                <c:formatCode>0%</c:formatCode>
                <c:ptCount val="5"/>
                <c:pt idx="0">
                  <c:v>3.8448481620088473E-2</c:v>
                </c:pt>
                <c:pt idx="1">
                  <c:v>3.9447331604950689E-2</c:v>
                </c:pt>
                <c:pt idx="2">
                  <c:v>3.5279182714718429E-2</c:v>
                </c:pt>
                <c:pt idx="3">
                  <c:v>4.5762595705282405E-2</c:v>
                </c:pt>
                <c:pt idx="4">
                  <c:v>4.7472780583237839E-2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804160"/>
        <c:axId val="109814144"/>
      </c:lineChart>
      <c:catAx>
        <c:axId val="1098041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109814144"/>
        <c:crosses val="autoZero"/>
        <c:auto val="1"/>
        <c:lblAlgn val="ctr"/>
        <c:lblOffset val="100"/>
        <c:noMultiLvlLbl val="0"/>
      </c:catAx>
      <c:valAx>
        <c:axId val="109814144"/>
        <c:scaling>
          <c:orientation val="minMax"/>
          <c:max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804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'Färdsätt per år'!$A$50</c:f>
              <c:strCache>
                <c:ptCount val="1"/>
                <c:pt idx="0">
                  <c:v>I Personbil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år'!$B$50:$F$50</c:f>
              <c:numCache>
                <c:formatCode>0%</c:formatCode>
                <c:ptCount val="5"/>
                <c:pt idx="0">
                  <c:v>0.15236474995572849</c:v>
                </c:pt>
                <c:pt idx="1">
                  <c:v>0.15630042583718182</c:v>
                </c:pt>
                <c:pt idx="2">
                  <c:v>0.15188649870175441</c:v>
                </c:pt>
                <c:pt idx="3">
                  <c:v>0.14584182643367447</c:v>
                </c:pt>
                <c:pt idx="4">
                  <c:v>0.14714920793247063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'Färdsätt per år'!$A$51</c:f>
              <c:strCache>
                <c:ptCount val="1"/>
                <c:pt idx="0">
                  <c:v>På cykel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år'!$B$51:$F$51</c:f>
              <c:numCache>
                <c:formatCode>0%</c:formatCode>
                <c:ptCount val="5"/>
                <c:pt idx="0">
                  <c:v>0.20952198276196549</c:v>
                </c:pt>
                <c:pt idx="1">
                  <c:v>0.21153934471632294</c:v>
                </c:pt>
                <c:pt idx="2">
                  <c:v>0.21455695418728249</c:v>
                </c:pt>
                <c:pt idx="3">
                  <c:v>0.21517410281634691</c:v>
                </c:pt>
                <c:pt idx="4">
                  <c:v>0.19967606775592375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'Färdsätt per år'!$A$52</c:f>
              <c:strCache>
                <c:ptCount val="1"/>
                <c:pt idx="0">
                  <c:v>På motorcykel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år'!$B$52:$F$52</c:f>
              <c:numCache>
                <c:formatCode>0%</c:formatCode>
                <c:ptCount val="5"/>
                <c:pt idx="0">
                  <c:v>0.29512650331256807</c:v>
                </c:pt>
                <c:pt idx="1">
                  <c:v>0.30742646702163046</c:v>
                </c:pt>
                <c:pt idx="2">
                  <c:v>0.32042594471482022</c:v>
                </c:pt>
                <c:pt idx="3">
                  <c:v>0.29997848760791468</c:v>
                </c:pt>
                <c:pt idx="4">
                  <c:v>0.31822286403893207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'Färdsätt per år'!$A$53</c:f>
              <c:strCache>
                <c:ptCount val="1"/>
                <c:pt idx="0">
                  <c:v>På moped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år'!$B$53:$F$53</c:f>
              <c:numCache>
                <c:formatCode>0%</c:formatCode>
                <c:ptCount val="5"/>
                <c:pt idx="0">
                  <c:v>0.19214953862681156</c:v>
                </c:pt>
                <c:pt idx="1">
                  <c:v>0.19446659944322794</c:v>
                </c:pt>
                <c:pt idx="2">
                  <c:v>0.19681353373455887</c:v>
                </c:pt>
                <c:pt idx="3">
                  <c:v>0.19725791028566425</c:v>
                </c:pt>
                <c:pt idx="4">
                  <c:v>0.21064268593389901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'Färdsätt per år'!$A$54</c:f>
              <c:strCache>
                <c:ptCount val="1"/>
                <c:pt idx="0">
                  <c:v>Påkörda fotgängare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år'!$B$54:$F$54</c:f>
              <c:numCache>
                <c:formatCode>0%</c:formatCode>
                <c:ptCount val="5"/>
                <c:pt idx="0">
                  <c:v>0.2560851208782024</c:v>
                </c:pt>
                <c:pt idx="1">
                  <c:v>0.27545728144547038</c:v>
                </c:pt>
                <c:pt idx="2">
                  <c:v>0.28264541283405498</c:v>
                </c:pt>
                <c:pt idx="3">
                  <c:v>0.23333752364819385</c:v>
                </c:pt>
                <c:pt idx="4">
                  <c:v>0.23145990591160334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'Färdsätt per år'!$A$55</c:f>
              <c:strCache>
                <c:ptCount val="1"/>
                <c:pt idx="0">
                  <c:v>I buss/lastbil/övrigt</c:v>
                </c:pt>
              </c:strCache>
            </c:strRef>
          </c:tx>
          <c:cat>
            <c:numRef>
              <c:f>'Färdsätt per år'!$B$49:$F$49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'Färdsätt per år'!$B$55:$F$55</c:f>
              <c:numCache>
                <c:formatCode>0%</c:formatCode>
                <c:ptCount val="5"/>
                <c:pt idx="0">
                  <c:v>0.17523008689455521</c:v>
                </c:pt>
                <c:pt idx="1">
                  <c:v>0.18052515987083637</c:v>
                </c:pt>
                <c:pt idx="2">
                  <c:v>0.17398390736684641</c:v>
                </c:pt>
                <c:pt idx="3">
                  <c:v>0.18071752202247801</c:v>
                </c:pt>
                <c:pt idx="4">
                  <c:v>0.1920642459409744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240320"/>
        <c:axId val="111241856"/>
      </c:lineChart>
      <c:catAx>
        <c:axId val="11124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241856"/>
        <c:crosses val="autoZero"/>
        <c:auto val="1"/>
        <c:lblAlgn val="ctr"/>
        <c:lblOffset val="100"/>
        <c:noMultiLvlLbl val="0"/>
      </c:catAx>
      <c:valAx>
        <c:axId val="111241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1240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Färdsätt!$A$67:$A$72</c:f>
              <c:strCache>
                <c:ptCount val="6"/>
                <c:pt idx="0">
                  <c:v>I Personbil</c:v>
                </c:pt>
                <c:pt idx="1">
                  <c:v>På cykel</c:v>
                </c:pt>
                <c:pt idx="2">
                  <c:v>På motorcykel</c:v>
                </c:pt>
                <c:pt idx="3">
                  <c:v>På moped</c:v>
                </c:pt>
                <c:pt idx="4">
                  <c:v>Påkörda fotgängare</c:v>
                </c:pt>
                <c:pt idx="5">
                  <c:v>I buss/lastbil/övrigt</c:v>
                </c:pt>
              </c:strCache>
            </c:strRef>
          </c:cat>
          <c:val>
            <c:numRef>
              <c:f>Färdsätt!$I$67:$I$72</c:f>
              <c:numCache>
                <c:formatCode>0%</c:formatCode>
                <c:ptCount val="6"/>
                <c:pt idx="0">
                  <c:v>0.12516966885245423</c:v>
                </c:pt>
                <c:pt idx="1">
                  <c:v>0.45769532646798478</c:v>
                </c:pt>
                <c:pt idx="2">
                  <c:v>1.6654227923900825E-2</c:v>
                </c:pt>
                <c:pt idx="3">
                  <c:v>0.32777285876157686</c:v>
                </c:pt>
                <c:pt idx="4">
                  <c:v>4.2474820309879306E-2</c:v>
                </c:pt>
                <c:pt idx="5">
                  <c:v>3.0233097684203143E-2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1FB5-1C3C-4820-AE3D-E107A39E76AA}" type="datetimeFigureOut">
              <a:rPr lang="sv-SE" smtClean="0"/>
              <a:pPr/>
              <a:t>2012-12-12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B8847-E2BF-4F80-A5E4-450C5721E7D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03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6B27FD-60B1-4E6D-8B9B-9DCCA89DC5B5}" type="datetimeFigureOut">
              <a:rPr lang="sv-SE"/>
              <a:pPr>
                <a:defRPr/>
              </a:pPr>
              <a:t>2012-12-12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07BFFE7-98D3-45A2-B19B-FB1FEC1817F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91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>
                <a:solidFill>
                  <a:srgbClr val="FF0000"/>
                </a:solidFill>
              </a:rPr>
              <a:t>Liknar fördelningen för döda och svårt skadade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7BFFE7-98D3-45A2-B19B-FB1FEC1817FE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20" y="357166"/>
            <a:ext cx="2571768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smtClean="0"/>
              <a:t>Klicka här för att ändra format</a:t>
            </a:r>
            <a:endParaRPr lang="sv-SE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571612"/>
            <a:ext cx="7632000" cy="4248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432"/>
              </a:spcBef>
              <a:spcAft>
                <a:spcPts val="0"/>
              </a:spcAft>
              <a:buNone/>
              <a:defRPr sz="1800" baseline="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1467016"/>
            <a:ext cx="7632000" cy="4248000"/>
          </a:xfrm>
        </p:spPr>
        <p:txBody>
          <a:bodyPr/>
          <a:lstStyle>
            <a:lvl1pPr marL="273600" marR="0" indent="-273600" algn="l" defTabSz="914400" rtl="0" eaLnBrk="0" fontAlgn="base" latinLnBrk="0" hangingPunct="0">
              <a:lnSpc>
                <a:spcPts val="22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 typeface="Arial" charset="0"/>
              <a:buChar char="•"/>
              <a:tabLst>
                <a:tab pos="266700" algn="l"/>
              </a:tabLst>
              <a:defRPr sz="1800"/>
            </a:lvl1pPr>
            <a:lvl2pPr>
              <a:spcBef>
                <a:spcPts val="24"/>
              </a:spcBef>
              <a:defRPr sz="1600"/>
            </a:lvl2pPr>
            <a:lvl3pPr>
              <a:spcBef>
                <a:spcPts val="24"/>
              </a:spcBef>
              <a:defRPr sz="1600"/>
            </a:lvl3pPr>
            <a:lvl4pPr>
              <a:spcBef>
                <a:spcPts val="24"/>
              </a:spcBef>
              <a:defRPr sz="1600"/>
            </a:lvl4pPr>
            <a:lvl5pPr>
              <a:spcBef>
                <a:spcPts val="24"/>
              </a:spcBef>
              <a:defRPr sz="16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0"/>
          </p:nvPr>
        </p:nvSpPr>
        <p:spPr>
          <a:xfrm>
            <a:off x="726214" y="1428736"/>
            <a:ext cx="7632000" cy="4248000"/>
          </a:xfrm>
        </p:spPr>
        <p:txBody>
          <a:bodyPr/>
          <a:lstStyle>
            <a:lvl1pPr marL="355600" indent="-355600">
              <a:tabLst>
                <a:tab pos="355600" algn="l"/>
              </a:tabLst>
              <a:defRPr/>
            </a:lvl1pPr>
            <a:lvl2pPr>
              <a:tabLst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0368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3" cstate="print"/>
          <a:srcRect l="12184" t="423" b="2805"/>
          <a:stretch>
            <a:fillRect/>
          </a:stretch>
        </p:blipFill>
        <p:spPr bwMode="auto">
          <a:xfrm>
            <a:off x="142875" y="144463"/>
            <a:ext cx="285432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tshållare för rubrik 7"/>
          <p:cNvSpPr>
            <a:spLocks noGrp="1"/>
          </p:cNvSpPr>
          <p:nvPr>
            <p:ph type="title"/>
          </p:nvPr>
        </p:nvSpPr>
        <p:spPr bwMode="auto">
          <a:xfrm>
            <a:off x="285750" y="357188"/>
            <a:ext cx="2571750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ange rubrik</a:t>
            </a:r>
          </a:p>
        </p:txBody>
      </p:sp>
      <p:pic>
        <p:nvPicPr>
          <p:cNvPr id="1028" name="Picture 36" descr="TRAFIKVERKET_LOGO_till_ppt-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3829050"/>
            <a:ext cx="5541963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TRAFIKVERKET_sidfot_till_ppt-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175375"/>
            <a:ext cx="914241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2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142875" y="6357938"/>
            <a:ext cx="5715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8DC861BA-AED0-4F3B-852D-F26D0CD8AB9C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00063" y="6357938"/>
            <a:ext cx="111960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800" dirty="0" smtClean="0">
                <a:solidFill>
                  <a:schemeClr val="bg1"/>
                </a:solidFill>
              </a:rPr>
              <a:t>Utkast 2012-01-13</a:t>
            </a:r>
            <a:endParaRPr lang="sv-SE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2857490" cy="6168156"/>
          </a:xfrm>
        </p:spPr>
        <p:txBody>
          <a:bodyPr/>
          <a:lstStyle/>
          <a:p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Allvarligt skadade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>i vägtrafiken</a:t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smtClean="0">
                <a:latin typeface="Arial" charset="0"/>
                <a:cs typeface="Arial" charset="0"/>
              </a:rPr>
              <a:t/>
            </a:r>
            <a:br>
              <a:rPr lang="sv-SE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r>
              <a:rPr lang="sv-SE" dirty="0" smtClean="0">
                <a:latin typeface="Arial" charset="0"/>
                <a:cs typeface="Arial" charset="0"/>
              </a:rPr>
              <a:t/>
            </a:r>
            <a:br>
              <a:rPr lang="sv-SE" dirty="0" smtClean="0">
                <a:latin typeface="Arial" charset="0"/>
                <a:cs typeface="Arial" charset="0"/>
              </a:rPr>
            </a:br>
            <a:endParaRPr lang="sv-SE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714348" y="303968"/>
            <a:ext cx="7772400" cy="1036800"/>
          </a:xfrm>
        </p:spPr>
        <p:txBody>
          <a:bodyPr/>
          <a:lstStyle/>
          <a:p>
            <a:r>
              <a:rPr lang="sv-SE" sz="2000" dirty="0" smtClean="0"/>
              <a:t>Andel skadade barn (0-17 år) med medicinsk invaliditet ≥1 % fördelat på färdsätt</a:t>
            </a:r>
            <a:endParaRPr lang="sv-SE" sz="2000" dirty="0">
              <a:solidFill>
                <a:srgbClr val="FF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 3 211 allvarligt skadade barn baserat på 19 399 barn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043608" y="1268760"/>
          <a:ext cx="691276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Barn skadas allvarligt i de flesta fall på cykel och moped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714348" y="303968"/>
            <a:ext cx="7772400" cy="1036800"/>
          </a:xfrm>
        </p:spPr>
        <p:txBody>
          <a:bodyPr/>
          <a:lstStyle/>
          <a:p>
            <a:r>
              <a:rPr lang="sv-SE" sz="2000" dirty="0" smtClean="0"/>
              <a:t>Andel skadade barn (0-17 år) med medicinsk invaliditet ≥10 % fördelat på färdsätt</a:t>
            </a:r>
            <a:endParaRPr lang="sv-SE" sz="2000" dirty="0">
              <a:solidFill>
                <a:srgbClr val="FF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 409 mycket allvarligt skadade barn baserat på 19 399 barn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827584" y="1196752"/>
          <a:ext cx="7200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Barn skadas mycket allvarligt i de flesta fall på cykel och moped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714348" y="303968"/>
            <a:ext cx="7772400" cy="1036800"/>
          </a:xfrm>
        </p:spPr>
        <p:txBody>
          <a:bodyPr/>
          <a:lstStyle/>
          <a:p>
            <a:r>
              <a:rPr lang="sv-SE" sz="2000" dirty="0" smtClean="0"/>
              <a:t>Barns (0-17 år) medelrisk att skadas allvarligt givet personskada fördelat på färdsätt</a:t>
            </a:r>
            <a:endParaRPr lang="sv-SE" sz="2000" dirty="0">
              <a:solidFill>
                <a:srgbClr val="FF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 19 399 barn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539552" y="1196752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dirty="0" smtClean="0"/>
              <a:t>Få barn (2 %) skadas på motorcykel, men när barn skadas är risken störst att skadas allvarligt/mycket allvarligt på motorcykel. I övrigt är risknivån för oskyddade barn lika.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Andel skadade barn (0-17 år) med medicinsk invaliditet ≥1 % fördelat på färdsätt</a:t>
            </a:r>
            <a:br>
              <a:rPr lang="sv-SE" sz="2000" dirty="0" smtClean="0"/>
            </a:b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3 211 allvarligt skadade barn baserat på 19 399 barn sjukvårdsrapporterade i STRADA 2007-2011 aug 15</a:t>
            </a:r>
            <a:endParaRPr lang="sv-SE" sz="1200" dirty="0" smtClean="0">
              <a:solidFill>
                <a:srgbClr val="FF0000"/>
              </a:solidFill>
            </a:endParaRPr>
          </a:p>
          <a:p>
            <a:pPr algn="r">
              <a:spcBef>
                <a:spcPct val="50000"/>
              </a:spcBef>
            </a:pP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755576" y="1556792"/>
          <a:ext cx="763284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Barn skadas allvarligt i de flesta fall på cykel (ökande) och moped (minskande)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714375" y="116632"/>
            <a:ext cx="7772400" cy="1036638"/>
          </a:xfrm>
        </p:spPr>
        <p:txBody>
          <a:bodyPr/>
          <a:lstStyle/>
          <a:p>
            <a:r>
              <a:rPr lang="sv-SE" sz="2000" dirty="0" smtClean="0"/>
              <a:t>Motorcyklisters skadefördelning samt medelrisk att skadas med medicinsk invaliditet ≥1 % givet personskada fördelat på ålder</a:t>
            </a:r>
            <a:endParaRPr lang="sv-SE" sz="2000" dirty="0" smtClean="0">
              <a:latin typeface="Arial" charset="0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1 399 allvarligt skadade baserat på 4 549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95536" y="836712"/>
          <a:ext cx="84969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Inom åldersgruppen 25-54 skadas flest allvarligt </a:t>
            </a:r>
          </a:p>
          <a:p>
            <a:pPr algn="ctr">
              <a:spcBef>
                <a:spcPts val="0"/>
              </a:spcBef>
            </a:pPr>
            <a:r>
              <a:rPr lang="sv-SE" dirty="0" smtClean="0"/>
              <a:t>När man skadas ökar risken för allvarlig skada med åldern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Skadade på MC med medicinsk invaliditet ≥1 % fördelat på hjälmanvändning</a:t>
            </a:r>
            <a:endParaRPr lang="sv-SE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115616" y="1412776"/>
          <a:ext cx="662473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4 549 personer sjukvårdsrapporterade i STRADA 2007-2011 aug 15</a:t>
            </a:r>
            <a:endParaRPr lang="sv-SE" sz="12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som skadas allvarligt har gjort det trots hjälmanvändning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>
                <a:latin typeface="Arial" charset="0"/>
                <a:cs typeface="Arial" charset="0"/>
              </a:rPr>
              <a:t>På MC – Medelrisk för </a:t>
            </a:r>
            <a:r>
              <a:rPr lang="sv-SE" sz="2000" dirty="0" smtClean="0"/>
              <a:t>medicinsk invaliditet givet personskada fördelat på hjälmanvändning</a:t>
            </a:r>
            <a:endParaRPr lang="sv-SE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1412776"/>
          <a:ext cx="79928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4 549 personer sjukvårdsrapporterade i STRADA 2007-2011 aug 15</a:t>
            </a:r>
            <a:endParaRPr lang="sv-SE" sz="1200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Hjälmanvändning minskar risken för allvarlig personskada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4" y="260648"/>
            <a:ext cx="7890073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</a:t>
            </a: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motorcykel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med medicinsk invaliditet ≥1 % fördelat på olyckstyp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043608" y="5857892"/>
            <a:ext cx="79575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964 allvarligt skadade baserat på 1 992 personer sjukvårdsrapporterade i STRADA 2007-2011 aug 15</a:t>
            </a:r>
            <a:endParaRPr lang="sv-SE" sz="1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(4 av10) som skadas allvarligt på motorcykel gör det i singelolyckor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539552" y="1052736"/>
          <a:ext cx="80648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</a:t>
            </a: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motorcykel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med medicinsk invaliditet ≥1 % fördelat på olyckstyp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964 allvarligt skadade baserat på 1 992 personer sjukvårdsrapporterade i STRADA 2007-2011 aug 15</a:t>
            </a:r>
            <a:endParaRPr lang="sv-SE" sz="12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827584" y="1268760"/>
          <a:ext cx="763284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(4 av10) som skadas allvarligt på motorcykel gör det i singelolyckor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</a:t>
            </a: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motorcykel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per olyckstyp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100" dirty="0" smtClean="0">
                <a:cs typeface="Arial" charset="0"/>
              </a:rPr>
              <a:t>Källor: polisrapporterade olyckor samt 964 allvarligt skadade baserat på 1 992 personer sjukvårdsrapporterade i STRADA 2007-2011 aug 15</a:t>
            </a:r>
            <a:endParaRPr lang="sv-SE" sz="11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507981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(4 av10) som skadas allvarligt på motorcykel gör det i singelolyckor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5576" y="1268760"/>
          <a:ext cx="7632848" cy="4180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Andel allvarligt skadade (medicinsk invaliditet ≥1 %) trafikanter fördelat på färdsätt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755576" y="1268760"/>
          <a:ext cx="741682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Flest skadas allvarligt i personbil och på cykel</a:t>
            </a:r>
          </a:p>
          <a:p>
            <a:pPr algn="ctr">
              <a:spcBef>
                <a:spcPts val="0"/>
              </a:spcBef>
            </a:pPr>
            <a:r>
              <a:rPr lang="sv-SE" dirty="0" smtClean="0"/>
              <a:t>Det skadas ungefär lika många motorcyklister som mopedister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18 118 allvarligt skadade baserat på 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83568" y="1052736"/>
          <a:ext cx="7992888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260648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moped med medicinsk invaliditet ≥1 % fördelat på olyckstyp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8 376 personer sjukvårdsrapporterade i STRADA 2007-2011 aug 15</a:t>
            </a:r>
            <a:endParaRPr lang="sv-SE" sz="1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30982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(6 av10) som skadas allvarligt på moped gör det i singelolyckor</a:t>
            </a:r>
          </a:p>
          <a:p>
            <a:pPr algn="ctr">
              <a:spcBef>
                <a:spcPts val="0"/>
              </a:spcBef>
            </a:pPr>
            <a:r>
              <a:rPr lang="sv-SE" dirty="0" smtClean="0"/>
              <a:t>De flesta som omkommer eller skadas svårt gör det i kollision med andra motorfordon   </a:t>
            </a:r>
          </a:p>
        </p:txBody>
      </p:sp>
      <p:graphicFrame>
        <p:nvGraphicFramePr>
          <p:cNvPr id="12" name="Diagram 11"/>
          <p:cNvGraphicFramePr/>
          <p:nvPr/>
        </p:nvGraphicFramePr>
        <p:xfrm>
          <a:off x="4716016" y="1124744"/>
          <a:ext cx="381642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Andel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moped med medicinsk invaliditet ≥1 % fördelat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på klass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3 325 personer sjukvårdsrapporterade i STRADA 2007-2011 aug 15</a:t>
            </a:r>
            <a:endParaRPr lang="sv-SE" sz="12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340768"/>
          <a:ext cx="77768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7524328" y="3111932"/>
            <a:ext cx="1619672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sv-SE" sz="1400" dirty="0" smtClean="0"/>
              <a:t>Klass 1</a:t>
            </a:r>
          </a:p>
          <a:p>
            <a:pPr>
              <a:spcBef>
                <a:spcPts val="1200"/>
              </a:spcBef>
            </a:pPr>
            <a:r>
              <a:rPr lang="sv-SE" sz="1400" dirty="0" smtClean="0"/>
              <a:t>Klass 2 inkl okänd</a:t>
            </a:r>
            <a:endParaRPr lang="sv-SE" sz="14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som skadas allvarligt på moped gör det på klass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Andel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moped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med medicinsk invaliditet ≥1 % fördelat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på klass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27584" y="1340768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3 325 personer sjukvårdsrapporterade i STRADA 2007-2011 aug 15</a:t>
            </a:r>
            <a:endParaRPr lang="sv-SE" sz="1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som skadas allvarligt på moped gör det på klass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Medelrisk för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på moped med medicinsk invaliditet fördelat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på klass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3 325 personer sjukvårdsrapporterade i STRADA 2007-2011 aug 15</a:t>
            </a:r>
            <a:endParaRPr lang="sv-SE" sz="12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539552" y="1340768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När man skadas är risken högre att skadas allvarligt på klass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899592" y="1412776"/>
          <a:ext cx="698477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mopedister med medicinsk invaliditet ≥1 %fördelat på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hjälmanvändning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8 376 personer sjukvårdsrapporterade i STRADA 2007-2011 aug 15</a:t>
            </a:r>
            <a:endParaRPr lang="sv-SE" sz="12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De flesta som skadas allvarligt har gjort det trots hjälmanvändning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Medelrisk för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mopedister med medicinsk invaliditet </a:t>
            </a: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fördelat på hjälmanvändning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8 376 personer sjukvårdsrapporterade i STRADA 2007-2011 aug 15</a:t>
            </a:r>
            <a:endParaRPr lang="sv-SE" sz="12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539552" y="1412776"/>
          <a:ext cx="806489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Hjälmanvändning minskar risken för allvarlig personskada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Skadade mopedister med medicinsk invaliditet ≥1 %fördelat på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hjälmanvändning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8 376 personer sjukvårdsrapporterade i STRADA 2007-2011 aug 15</a:t>
            </a:r>
            <a:endParaRPr lang="sv-SE" sz="12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11560" y="1412776"/>
          <a:ext cx="79208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Andelen (80 %) allvarligt skadade som har använt hjälm är relativt konstant över tid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sv-SE" sz="2000" dirty="0" smtClean="0">
                <a:latin typeface="Arial" pitchFamily="34" charset="0"/>
                <a:ea typeface="+mj-ea"/>
                <a:cs typeface="Arial" pitchFamily="34" charset="0"/>
              </a:rPr>
              <a:t>Utveckling av antal allvarligt</a:t>
            </a:r>
            <a:r>
              <a:rPr kumimoji="0" lang="sv-SE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skadade ”oskyddade” fördelat på färdsätt</a:t>
            </a:r>
            <a:endParaRPr kumimoji="0" lang="sv-SE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STRADA sjukvård (uppräknat)</a:t>
            </a:r>
            <a:endParaRPr lang="sv-SE" sz="12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endParaRPr lang="sv-SE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539552" y="1268760"/>
          <a:ext cx="79208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 txBox="1">
            <a:spLocks/>
          </p:cNvSpPr>
          <p:nvPr/>
        </p:nvSpPr>
        <p:spPr bwMode="auto">
          <a:xfrm>
            <a:off x="714375" y="428625"/>
            <a:ext cx="77724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sv-SE" sz="2000" dirty="0" smtClean="0">
                <a:latin typeface="Arial" pitchFamily="34" charset="0"/>
                <a:cs typeface="Arial" pitchFamily="34" charset="0"/>
              </a:rPr>
              <a:t>Utveckling av antal barn (0-17 år) allvarligt skadade ”oskyddade” fördelat på färdsätt</a:t>
            </a:r>
            <a:endParaRPr lang="sv-SE" sz="2000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STRADA sjukvård (uppräknat)</a:t>
            </a:r>
            <a:endParaRPr lang="sv-SE" sz="12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517232"/>
            <a:ext cx="9144000" cy="3692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endParaRPr lang="sv-SE" dirty="0" smtClean="0"/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340768"/>
          <a:ext cx="78488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Andel mycket allvarligt skadade (medicinsk invaliditet ≥10 %) trafikanter fördelat på färdsätt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187624" y="1268760"/>
          <a:ext cx="69127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2 869 mycket allvarligt skadade baserat på 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Flest skadas mycket allvarligt i personbil och på cykel.</a:t>
            </a:r>
          </a:p>
          <a:p>
            <a:pPr algn="ctr">
              <a:spcBef>
                <a:spcPts val="0"/>
              </a:spcBef>
            </a:pPr>
            <a:r>
              <a:rPr lang="sv-SE" dirty="0" smtClean="0"/>
              <a:t>Det skadas ungefär lika många motorcyklister som mopedister.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Medelrisk att skadas allvarligt givet personskada fördelat på färdsätt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1124744"/>
          <a:ext cx="864096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dirty="0" smtClean="0"/>
              <a:t>När man skadas är risken störst att skadas allvarligt/mycket allvarligt på motorcykel och som fotgängare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18 118 allvarligt skadade baserat på 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714375" y="188640"/>
            <a:ext cx="7772400" cy="1036638"/>
          </a:xfrm>
        </p:spPr>
        <p:txBody>
          <a:bodyPr/>
          <a:lstStyle/>
          <a:p>
            <a:r>
              <a:rPr lang="sv-SE" sz="2000" dirty="0" smtClean="0"/>
              <a:t>Skadefördelning samt medelrisk att skadas med medicinsk invaliditet ≥1 % givet personskada fördelat på färdsätt</a:t>
            </a:r>
            <a:endParaRPr lang="sv-SE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323528" y="908720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ts val="0"/>
              </a:spcBef>
            </a:pPr>
            <a:r>
              <a:rPr lang="sv-SE" dirty="0" smtClean="0"/>
              <a:t>8 % av de som skadas allvarligt är motorcyklister </a:t>
            </a:r>
          </a:p>
          <a:p>
            <a:pPr algn="ctr">
              <a:spcBef>
                <a:spcPts val="0"/>
              </a:spcBef>
            </a:pPr>
            <a:r>
              <a:rPr lang="sv-SE" dirty="0" smtClean="0"/>
              <a:t>När man skadas på motorcykel är risken 31 % att skadan är allvarlig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16098"/>
            <a:ext cx="7772400" cy="1036638"/>
          </a:xfrm>
        </p:spPr>
        <p:txBody>
          <a:bodyPr/>
          <a:lstStyle/>
          <a:p>
            <a:r>
              <a:rPr lang="sv-SE" sz="2000" dirty="0" smtClean="0"/>
              <a:t>Skadefördelning – invaliditet på moped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607 allvarligt skadade baserat på 5 734 skador och 2 050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/>
            <a:r>
              <a:rPr lang="sv-SE" dirty="0" smtClean="0"/>
              <a:t>Huvudskador utgör största andelen av mycket allvarliga skador på moped </a:t>
            </a:r>
          </a:p>
          <a:p>
            <a:pPr algn="ctr"/>
            <a:r>
              <a:rPr lang="sv-SE" dirty="0" smtClean="0"/>
              <a:t>Benskador utgör hög andel av alla typer av allvarliga skador</a:t>
            </a:r>
            <a:endParaRPr lang="sv-SE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39552" y="692696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16098"/>
            <a:ext cx="7772400" cy="1036638"/>
          </a:xfrm>
        </p:spPr>
        <p:txBody>
          <a:bodyPr/>
          <a:lstStyle/>
          <a:p>
            <a:r>
              <a:rPr lang="sv-SE" sz="2000" dirty="0" smtClean="0"/>
              <a:t>Skadefördelning – invaliditet på motorcykel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1 070 allvarligt skadade baserat på 6 000 skador och 1 784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/>
            <a:r>
              <a:rPr lang="sv-SE" dirty="0" smtClean="0"/>
              <a:t>Huvud samt benskador utgör största andelen av mycket allvarliga skador på mc </a:t>
            </a:r>
          </a:p>
          <a:p>
            <a:pPr algn="ctr"/>
            <a:r>
              <a:rPr lang="sv-SE" dirty="0" smtClean="0"/>
              <a:t>Arm och benskador utgör hög andel av alla typer av allvarliga skador</a:t>
            </a:r>
            <a:endParaRPr lang="sv-SE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39552" y="764704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Andel skadade trafikanter med medicinsk invaliditet ≥1 % fördelat på färdsätt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5857892"/>
            <a:ext cx="90011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18 118 allvarligt skadade baserat på 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539552" y="1340768"/>
          <a:ext cx="813690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036638"/>
          </a:xfrm>
        </p:spPr>
        <p:txBody>
          <a:bodyPr/>
          <a:lstStyle/>
          <a:p>
            <a:r>
              <a:rPr lang="sv-SE" sz="2000" dirty="0" smtClean="0"/>
              <a:t>Medelrisk för medicinsk invaliditet ≥1 % givet personskada fördelat på färdsätt</a:t>
            </a:r>
            <a:endParaRPr lang="sv-SE" sz="2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5857892"/>
            <a:ext cx="5572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sv-SE" sz="1200" dirty="0" smtClean="0">
                <a:cs typeface="Arial" charset="0"/>
              </a:rPr>
              <a:t>97 143 personer sjukvårdsrapporterade i STRADA 2007-2011 aug 15</a:t>
            </a:r>
            <a:endParaRPr lang="sv-SE" sz="1200" dirty="0">
              <a:solidFill>
                <a:srgbClr val="FF0000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340768"/>
          <a:ext cx="80648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5229200"/>
            <a:ext cx="9144000" cy="64629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1397" tIns="45700" rIns="91397" bIns="457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dirty="0" smtClean="0"/>
              <a:t>När man skadas är risken störst att skadas allvarligt/mycket allvarligt på motorcykel och som fotgängare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afikverkspresentation, si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1B49A1458869C488FC5EB70011E933C00D186F2079120014899899B052272E529" ma:contentTypeVersion="6" ma:contentTypeDescription="" ma:contentTypeScope="" ma:versionID="65f0dda0dd070bf145bb9451ee27e107">
  <xsd:schema xmlns:xsd="http://www.w3.org/2001/XMLSchema" xmlns:p="http://schemas.microsoft.com/office/2006/metadata/properties" xmlns:ns2="80381ecc-b6c4-43ac-827f-859b366c6db8" xmlns:ns3="http://schemas.microsoft.com/sharepoint/v3/fields" targetNamespace="http://schemas.microsoft.com/office/2006/metadata/properties" ma:root="true" ma:fieldsID="d07631136781c876aaa51311daa5c17b" ns2:_="" ns3:_="">
    <xsd:import namespace="80381ecc-b6c4-43ac-827f-859b366c6db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kapat_x0020_av"/>
                <xsd:element ref="ns2:Dokumenttitel"/>
                <xsd:element ref="ns2:Dokumentdatum"/>
                <xsd:element ref="ns3:tvdokumentvers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0381ecc-b6c4-43ac-827f-859b366c6db8" elementFormDefault="qualified">
    <xsd:import namespace="http://schemas.microsoft.com/office/2006/documentManagement/types"/>
    <xsd:element name="Skapat_x0020_av" ma:index="1" ma:displayName="Skapat av" ma:description="Den person som skapat dokumentet.&#10;&quot;Namnet och organisatorisk enhet. Exempel: Persson Per, XY.&quot;" ma:internalName="Skapat_x0020_av">
      <xsd:simpleType>
        <xsd:restriction base="dms:Text">
          <xsd:maxLength value="255"/>
        </xsd:restriction>
      </xsd:simpleType>
    </xsd:element>
    <xsd:element name="Dokumenttitel" ma:index="2" ma:displayName="Dokumenttitel" ma:description="Dokumentets namn som det formulerats av dokumentets skapare." ma:internalName="Dokumenttitel" ma:readOnly="false">
      <xsd:simpleType>
        <xsd:restriction base="dms:Text">
          <xsd:maxLength value="255"/>
        </xsd:restriction>
      </xsd:simpleType>
    </xsd:element>
    <xsd:element name="Dokumentdatum" ma:index="3" ma:displayName="Dokumentdatum" ma:format="DateOnly" ma:internalName="Dokumentdatum">
      <xsd:simpleType>
        <xsd:restriction base="dms:DateTime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tvdokumentversion" ma:index="4" nillable="true" ma:displayName="TRV version" ma:internalName="tvdokumentversion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ehållstyp"/>
        <xsd:element ref="dc:title" minOccurs="0" maxOccurs="1" ma:index="5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Skapat_x0020_av xmlns="80381ecc-b6c4-43ac-827f-859b366c6db8"/>
    <Dokumentdatum xmlns="80381ecc-b6c4-43ac-827f-859b366c6db8"/>
    <tvdokumentversion xmlns="http://schemas.microsoft.com/sharepoint/v3/fields">0.1</tvdokumentversion>
    <Dokumenttitel xmlns="80381ecc-b6c4-43ac-827f-859b366c6db8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6B3375D7-AADB-40E3-B90A-3681FD26C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381ecc-b6c4-43ac-827f-859b366c6db8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A677285-FB3D-456F-AF2C-53883800925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80CD1BD-BA5F-4746-93B4-E862D3684C37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80381ecc-b6c4-43ac-827f-859b366c6db8"/>
    <ds:schemaRef ds:uri="http://purl.org/dc/elements/1.1/"/>
    <ds:schemaRef ds:uri="http://schemas.openxmlformats.org/package/2006/metadata/core-properties"/>
    <ds:schemaRef ds:uri="http://schemas.microsoft.com/sharepoint/v3/fields"/>
  </ds:schemaRefs>
</ds:datastoreItem>
</file>

<file path=customXml/itemProps4.xml><?xml version="1.0" encoding="utf-8"?>
<ds:datastoreItem xmlns:ds="http://schemas.openxmlformats.org/officeDocument/2006/customXml" ds:itemID="{C9431DE0-42AD-4DE4-A7CC-CBC3E03CBB4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1288D37-CC47-4C84-8A8B-EB7323F85904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5441</TotalTime>
  <Words>1045</Words>
  <Application>Microsoft Office PowerPoint</Application>
  <PresentationFormat>Bildspel på skärmen (4:3)</PresentationFormat>
  <Paragraphs>90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28</vt:i4>
      </vt:variant>
    </vt:vector>
  </HeadingPairs>
  <TitlesOfParts>
    <vt:vector size="30" baseType="lpstr">
      <vt:lpstr>Presentation</vt:lpstr>
      <vt:lpstr>Trafikverkspresentation, sidor</vt:lpstr>
      <vt:lpstr>    Allvarligt skadade i vägtrafiken                </vt:lpstr>
      <vt:lpstr>Andel allvarligt skadade (medicinsk invaliditet ≥1 %) trafikanter fördelat på färdsätt</vt:lpstr>
      <vt:lpstr>Andel mycket allvarligt skadade (medicinsk invaliditet ≥10 %) trafikanter fördelat på färdsätt</vt:lpstr>
      <vt:lpstr>Medelrisk att skadas allvarligt givet personskada fördelat på färdsätt</vt:lpstr>
      <vt:lpstr>Skadefördelning samt medelrisk att skadas med medicinsk invaliditet ≥1 % givet personskada fördelat på färdsätt</vt:lpstr>
      <vt:lpstr>Skadefördelning – invaliditet på moped</vt:lpstr>
      <vt:lpstr>Skadefördelning – invaliditet på motorcykel</vt:lpstr>
      <vt:lpstr>Andel skadade trafikanter med medicinsk invaliditet ≥1 % fördelat på färdsätt</vt:lpstr>
      <vt:lpstr>Medelrisk för medicinsk invaliditet ≥1 % givet personskada fördelat på färdsätt</vt:lpstr>
      <vt:lpstr>Andel skadade barn (0-17 år) med medicinsk invaliditet ≥1 % fördelat på färdsätt</vt:lpstr>
      <vt:lpstr>Andel skadade barn (0-17 år) med medicinsk invaliditet ≥10 % fördelat på färdsätt</vt:lpstr>
      <vt:lpstr>Barns (0-17 år) medelrisk att skadas allvarligt givet personskada fördelat på färdsätt</vt:lpstr>
      <vt:lpstr>Andel skadade barn (0-17 år) med medicinsk invaliditet ≥1 % fördelat på färdsätt </vt:lpstr>
      <vt:lpstr>Motorcyklisters skadefördelning samt medelrisk att skadas med medicinsk invaliditet ≥1 % givet personskada fördelat på ålder</vt:lpstr>
      <vt:lpstr>Skadade på MC med medicinsk invaliditet ≥1 % fördelat på hjälmanvändning</vt:lpstr>
      <vt:lpstr>På MC – Medelrisk för medicinsk invaliditet givet personskada fördelat på hjälmanvändning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Vägverket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maria.junevik@external.vv.se</dc:creator>
  <cp:lastModifiedBy>CW</cp:lastModifiedBy>
  <cp:revision>534</cp:revision>
  <dcterms:created xsi:type="dcterms:W3CDTF">2010-04-12T06:48:29Z</dcterms:created>
  <dcterms:modified xsi:type="dcterms:W3CDTF">2012-12-12T10:46:10Z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kumenttitel">
    <vt:lpwstr/>
  </property>
  <property fmtid="{D5CDD505-2E9C-101B-9397-08002B2CF9AE}" pid="3" name="Ärendenummer">
    <vt:lpwstr/>
  </property>
  <property fmtid="{D5CDD505-2E9C-101B-9397-08002B2CF9AE}" pid="4" name="display_urn:schemas-microsoft-com:office:office#Fastst_x00e4_llt_x0020_av_x0020__x0028_personlista_x0029_">
    <vt:lpwstr>Jönis Åsa Stnita_Extern</vt:lpwstr>
  </property>
  <property fmtid="{D5CDD505-2E9C-101B-9397-08002B2CF9AE}" pid="5" name="ContentTypeId">
    <vt:lpwstr>0x010100E1B49A1458869C488FC5EB70011E933C00D186F2079120014899899B052272E529</vt:lpwstr>
  </property>
  <property fmtid="{D5CDD505-2E9C-101B-9397-08002B2CF9AE}" pid="6" name="Skapat av">
    <vt:lpwstr/>
  </property>
  <property fmtid="{D5CDD505-2E9C-101B-9397-08002B2CF9AE}" pid="7" name="ContentType">
    <vt:lpwstr>Presentation</vt:lpwstr>
  </property>
  <property fmtid="{D5CDD505-2E9C-101B-9397-08002B2CF9AE}" pid="8" name="Del i vårt gemensamma sätt att arbeta">
    <vt:lpwstr/>
  </property>
  <property fmtid="{D5CDD505-2E9C-101B-9397-08002B2CF9AE}" pid="9" name="tvdokumentversion">
    <vt:lpwstr>0.1</vt:lpwstr>
  </property>
  <property fmtid="{D5CDD505-2E9C-101B-9397-08002B2CF9AE}" pid="10" name="Dokumenttyp">
    <vt:lpwstr/>
  </property>
  <property fmtid="{D5CDD505-2E9C-101B-9397-08002B2CF9AE}" pid="11" name="DokumentID">
    <vt:lpwstr/>
  </property>
  <property fmtid="{D5CDD505-2E9C-101B-9397-08002B2CF9AE}" pid="12" name="Order">
    <vt:lpwstr>700.000000000000</vt:lpwstr>
  </property>
  <property fmtid="{D5CDD505-2E9C-101B-9397-08002B2CF9AE}" pid="13" name="Fastställt av (personlista)">
    <vt:lpwstr/>
  </property>
  <property fmtid="{D5CDD505-2E9C-101B-9397-08002B2CF9AE}" pid="14" name="Dokumentdatum">
    <vt:lpwstr/>
  </property>
</Properties>
</file>